
<file path=[Content_Types].xml><?xml version="1.0" encoding="utf-8"?>
<Types xmlns="http://schemas.openxmlformats.org/package/2006/content-types">
  <Default Extension="rels" ContentType="application/vnd.openxmlformats-package.relationships+xml"/>
  <Default Extension="jpeg" ContentType="image/jpeg"/>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7.xml" ContentType="application/vnd.openxmlformats-officedocument.presentationml.slide+xml"/>
  <Override PartName="/ppt/slides/slide46.xml" ContentType="application/vnd.openxmlformats-officedocument.presentationml.slide+xml"/>
  <Override PartName="/ppt/slides/slide45.xml" ContentType="application/vnd.openxmlformats-officedocument.presentationml.slide+xml"/>
  <Override PartName="/ppt/slides/slide44.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43.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6" r:id="rId3"/>
    <p:sldId id="257" r:id="rId4"/>
    <p:sldId id="273" r:id="rId5"/>
    <p:sldId id="292" r:id="rId6"/>
    <p:sldId id="275" r:id="rId7"/>
    <p:sldId id="293" r:id="rId8"/>
    <p:sldId id="294" r:id="rId9"/>
    <p:sldId id="288" r:id="rId10"/>
    <p:sldId id="295" r:id="rId11"/>
    <p:sldId id="289" r:id="rId12"/>
    <p:sldId id="258" r:id="rId13"/>
    <p:sldId id="296" r:id="rId14"/>
    <p:sldId id="260" r:id="rId15"/>
    <p:sldId id="297" r:id="rId16"/>
    <p:sldId id="266" r:id="rId17"/>
    <p:sldId id="298" r:id="rId18"/>
    <p:sldId id="290" r:id="rId19"/>
    <p:sldId id="299" r:id="rId20"/>
    <p:sldId id="291" r:id="rId21"/>
    <p:sldId id="300" r:id="rId22"/>
    <p:sldId id="265" r:id="rId23"/>
    <p:sldId id="267" r:id="rId24"/>
    <p:sldId id="301" r:id="rId25"/>
    <p:sldId id="268" r:id="rId26"/>
    <p:sldId id="270" r:id="rId27"/>
    <p:sldId id="302" r:id="rId28"/>
    <p:sldId id="271" r:id="rId29"/>
    <p:sldId id="303" r:id="rId30"/>
    <p:sldId id="272" r:id="rId31"/>
    <p:sldId id="304" r:id="rId32"/>
    <p:sldId id="286" r:id="rId33"/>
    <p:sldId id="305" r:id="rId34"/>
    <p:sldId id="287" r:id="rId35"/>
    <p:sldId id="277" r:id="rId36"/>
    <p:sldId id="278" r:id="rId37"/>
    <p:sldId id="306" r:id="rId38"/>
    <p:sldId id="285" r:id="rId39"/>
    <p:sldId id="307" r:id="rId40"/>
    <p:sldId id="279" r:id="rId41"/>
    <p:sldId id="308" r:id="rId42"/>
    <p:sldId id="283" r:id="rId43"/>
    <p:sldId id="282" r:id="rId44"/>
    <p:sldId id="281" r:id="rId45"/>
    <p:sldId id="309" r:id="rId46"/>
    <p:sldId id="284" r:id="rId47"/>
    <p:sldId id="280" r:id="rId48"/>
    <p:sldId id="310" r:id="rId49"/>
    <p:sldId id="261" r:id="rId50"/>
    <p:sldId id="274" r:id="rId51"/>
    <p:sldId id="311" r:id="rId52"/>
    <p:sldId id="262" r:id="rId53"/>
    <p:sldId id="264"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customXml" Target="../customXml/item3.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ustomXml" Target="../customXml/item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6D94C11-27C4-43C1-B1FF-613BE857938E}" type="datetimeFigureOut">
              <a:rPr lang="en-US" smtClean="0"/>
              <a:t>12/10/2007</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7C7806EF-2A3F-4E47-A9E7-934E485EA75D}"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D94C11-27C4-43C1-B1FF-613BE857938E}" type="datetimeFigureOut">
              <a:rPr lang="en-US" smtClean="0"/>
              <a:t>12/10/2007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7806EF-2A3F-4E47-A9E7-934E485EA75D}"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D94C11-27C4-43C1-B1FF-613BE857938E}" type="datetimeFigureOut">
              <a:rPr lang="en-US" smtClean="0"/>
              <a:t>12/10/2007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7806EF-2A3F-4E47-A9E7-934E485EA75D}"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D94C11-27C4-43C1-B1FF-613BE857938E}" type="datetimeFigureOut">
              <a:rPr lang="en-US" smtClean="0"/>
              <a:t>12/10/2007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7806EF-2A3F-4E47-A9E7-934E485EA75D}"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6D94C11-27C4-43C1-B1FF-613BE857938E}" type="datetimeFigureOut">
              <a:rPr lang="en-US" smtClean="0"/>
              <a:t>12/10/2007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C7806EF-2A3F-4E47-A9E7-934E485EA75D}"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6D94C11-27C4-43C1-B1FF-613BE857938E}" type="datetimeFigureOut">
              <a:rPr lang="en-US" smtClean="0"/>
              <a:t>12/10/2007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7806EF-2A3F-4E47-A9E7-934E485EA75D}"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6D94C11-27C4-43C1-B1FF-613BE857938E}" type="datetimeFigureOut">
              <a:rPr lang="en-US" smtClean="0"/>
              <a:t>12/10/2007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C7806EF-2A3F-4E47-A9E7-934E485EA75D}"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6D94C11-27C4-43C1-B1FF-613BE857938E}" type="datetimeFigureOut">
              <a:rPr lang="en-US" smtClean="0"/>
              <a:t>12/10/2007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C7806EF-2A3F-4E47-A9E7-934E485EA75D}"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D94C11-27C4-43C1-B1FF-613BE857938E}" type="datetimeFigureOut">
              <a:rPr lang="en-US" smtClean="0"/>
              <a:t>12/10/2007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C7806EF-2A3F-4E47-A9E7-934E485EA75D}"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6D94C11-27C4-43C1-B1FF-613BE857938E}" type="datetimeFigureOut">
              <a:rPr lang="en-US" smtClean="0"/>
              <a:t>12/10/2007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C7806EF-2A3F-4E47-A9E7-934E485EA75D}"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6D94C11-27C4-43C1-B1FF-613BE857938E}" type="datetimeFigureOut">
              <a:rPr lang="en-US" smtClean="0"/>
              <a:t>12/10/2007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7C7806EF-2A3F-4E47-A9E7-934E485EA75D}"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6D94C11-27C4-43C1-B1FF-613BE857938E}" type="datetimeFigureOut">
              <a:rPr lang="en-US" smtClean="0"/>
              <a:t>12/10/2007</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C7806EF-2A3F-4E47-A9E7-934E485EA75D}"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images.google.com/imgres?imgurl=http://www.anglia.ac.uk/ruskin/en/home/news/archive/tactile_maps.Maincontent.0005.Image.gif&amp;imgrefurl=http://www.anglia.ac.uk/ruskin/en/home/news/archive/tactile_maps.html&amp;h=664&amp;w=480&amp;sz=64&amp;tbnid=cFplhBxWXb1VNM:&amp;tbnh=138&amp;tbnw=100&amp;prev=/images%3Fq%3Dpictures%2Bof%2Bblind%2Bpeople%26um%3D1&amp;start=3&amp;sa=X&amp;oi=images&amp;ct=image&amp;cd=3" TargetMode="External"/><Relationship Id="rId13" Type="http://schemas.openxmlformats.org/officeDocument/2006/relationships/image" Target="../media/image9.jpeg"/><Relationship Id="rId3" Type="http://schemas.openxmlformats.org/officeDocument/2006/relationships/image" Target="../media/image2.jpeg"/><Relationship Id="rId7" Type="http://schemas.openxmlformats.org/officeDocument/2006/relationships/image" Target="../media/image4.jpeg"/><Relationship Id="rId12" Type="http://schemas.openxmlformats.org/officeDocument/2006/relationships/image" Target="../media/image8.jpeg"/><Relationship Id="rId2" Type="http://schemas.openxmlformats.org/officeDocument/2006/relationships/hyperlink" Target="http://www.worldofstock.com/closeups/PWO2966.php" TargetMode="External"/><Relationship Id="rId1" Type="http://schemas.openxmlformats.org/officeDocument/2006/relationships/slideLayout" Target="../slideLayouts/slideLayout7.xml"/><Relationship Id="rId6" Type="http://schemas.openxmlformats.org/officeDocument/2006/relationships/hyperlink" Target="http://www.worldofstock.com/closeups/PWO4896.php" TargetMode="External"/><Relationship Id="rId11" Type="http://schemas.openxmlformats.org/officeDocument/2006/relationships/image" Target="../media/image7.jpeg"/><Relationship Id="rId5" Type="http://schemas.openxmlformats.org/officeDocument/2006/relationships/image" Target="../media/image3.jpeg"/><Relationship Id="rId15" Type="http://schemas.openxmlformats.org/officeDocument/2006/relationships/image" Target="../media/image11.jpeg"/><Relationship Id="rId10" Type="http://schemas.openxmlformats.org/officeDocument/2006/relationships/image" Target="../media/image6.jpeg"/><Relationship Id="rId4" Type="http://schemas.openxmlformats.org/officeDocument/2006/relationships/hyperlink" Target="http://www.worldofstock.com/closeups/PWO4900.php" TargetMode="External"/><Relationship Id="rId9" Type="http://schemas.openxmlformats.org/officeDocument/2006/relationships/image" Target="../media/image5.jpeg"/><Relationship Id="rId14" Type="http://schemas.openxmlformats.org/officeDocument/2006/relationships/image" Target="../media/image10.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www.losmedanos.edu/hightechcenter/software.html"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2667000"/>
          </a:xfrm>
        </p:spPr>
        <p:txBody>
          <a:bodyPr>
            <a:normAutofit fontScale="90000"/>
          </a:bodyPr>
          <a:lstStyle/>
          <a:p>
            <a:pPr algn="ctr"/>
            <a:r>
              <a:rPr lang="en-US" dirty="0" smtClean="0"/>
              <a:t>Accommodating Learners with Disabilities in a Distance Education Environment </a:t>
            </a:r>
            <a:endParaRPr lang="en-US" dirty="0"/>
          </a:p>
        </p:txBody>
      </p:sp>
      <p:sp>
        <p:nvSpPr>
          <p:cNvPr id="3" name="Subtitle 2"/>
          <p:cNvSpPr>
            <a:spLocks noGrp="1"/>
          </p:cNvSpPr>
          <p:nvPr>
            <p:ph type="subTitle" idx="1"/>
          </p:nvPr>
        </p:nvSpPr>
        <p:spPr>
          <a:xfrm>
            <a:off x="533400" y="4876800"/>
            <a:ext cx="7854696" cy="914400"/>
          </a:xfrm>
        </p:spPr>
        <p:txBody>
          <a:bodyPr>
            <a:normAutofit/>
          </a:bodyPr>
          <a:lstStyle/>
          <a:p>
            <a:pPr algn="ctr"/>
            <a:r>
              <a:rPr lang="en-US" sz="3600" dirty="0" smtClean="0"/>
              <a:t>Anne Elisa Hanson</a:t>
            </a:r>
            <a:endParaRPr lang="en-US"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lnSpcReduction="10000"/>
          </a:bodyPr>
          <a:lstStyle/>
          <a:p>
            <a:r>
              <a:rPr lang="en-US" sz="2800" dirty="0" smtClean="0"/>
              <a:t>People with low vision, those who are blind, who have cognitive limitations, or who have limited physical mobility may have great difficulty in utilizing these online learning opportunities. </a:t>
            </a:r>
          </a:p>
          <a:p>
            <a:r>
              <a:rPr lang="en-US" sz="2800" dirty="0" smtClean="0"/>
              <a:t>Students with disabilities can benefit from distance learning due to multimedia forms of communication like text, video, audio, and synthetic speech. </a:t>
            </a:r>
          </a:p>
          <a:p>
            <a:r>
              <a:rPr lang="en-US" sz="2800" dirty="0" smtClean="0"/>
              <a:t>Thoughtful planning by the teacher or online course developer that incorporates or facilitates the use of these types of technologies can make online learning a successful experience for all learners.</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867400"/>
          </a:xfrm>
        </p:spPr>
        <p:txBody>
          <a:bodyPr>
            <a:normAutofit/>
          </a:bodyPr>
          <a:lstStyle/>
          <a:p>
            <a:r>
              <a:rPr lang="en-US" sz="2800" dirty="0" smtClean="0"/>
              <a:t>Since </a:t>
            </a:r>
            <a:r>
              <a:rPr lang="en-US" sz="2800" dirty="0" smtClean="0"/>
              <a:t>most of </a:t>
            </a:r>
            <a:r>
              <a:rPr lang="en-US" sz="2800" dirty="0" smtClean="0"/>
              <a:t>distance-learning </a:t>
            </a:r>
            <a:r>
              <a:rPr lang="en-US" sz="2800" dirty="0" smtClean="0"/>
              <a:t>courses are </a:t>
            </a:r>
            <a:r>
              <a:rPr lang="en-US" sz="2800" dirty="0" smtClean="0"/>
              <a:t>web-based, </a:t>
            </a:r>
            <a:r>
              <a:rPr lang="en-US" sz="2800" dirty="0" smtClean="0"/>
              <a:t>the web design must ensure that audio, graphics, and video clips are accessible to people with sensory or cognitive disabilities. For example, a </a:t>
            </a:r>
            <a:r>
              <a:rPr lang="en-US" sz="2800" dirty="0" smtClean="0"/>
              <a:t>deaf student will </a:t>
            </a:r>
            <a:r>
              <a:rPr lang="en-US" sz="2800" dirty="0" smtClean="0"/>
              <a:t>not be able to access the audio or video </a:t>
            </a:r>
            <a:r>
              <a:rPr lang="en-US" sz="2800" dirty="0" smtClean="0"/>
              <a:t>clips unless </a:t>
            </a:r>
            <a:r>
              <a:rPr lang="en-US" sz="2800" dirty="0" smtClean="0"/>
              <a:t>the audio portion is also provided in captioned format. A </a:t>
            </a:r>
            <a:r>
              <a:rPr lang="en-US" sz="2800" dirty="0" smtClean="0"/>
              <a:t>blind student or a students who </a:t>
            </a:r>
            <a:r>
              <a:rPr lang="en-US" sz="2800" dirty="0" smtClean="0"/>
              <a:t>has learning disabilities </a:t>
            </a:r>
            <a:r>
              <a:rPr lang="en-US" sz="2800" dirty="0" smtClean="0"/>
              <a:t>will not be able to </a:t>
            </a:r>
            <a:r>
              <a:rPr lang="en-US" sz="2800" dirty="0" smtClean="0"/>
              <a:t>navigate a web page that is not coded to convey web content to text browsers and screen readers.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Defining Learners with Disabilities</a:t>
            </a:r>
            <a:endParaRPr lang="en-US" b="1" dirty="0"/>
          </a:p>
        </p:txBody>
      </p:sp>
      <p:sp>
        <p:nvSpPr>
          <p:cNvPr id="3" name="Content Placeholder 2"/>
          <p:cNvSpPr>
            <a:spLocks noGrp="1"/>
          </p:cNvSpPr>
          <p:nvPr>
            <p:ph idx="1"/>
          </p:nvPr>
        </p:nvSpPr>
        <p:spPr/>
        <p:txBody>
          <a:bodyPr>
            <a:normAutofit/>
          </a:bodyPr>
          <a:lstStyle/>
          <a:p>
            <a:r>
              <a:rPr lang="en-US" sz="3200" dirty="0" smtClean="0"/>
              <a:t>Many distance students do share broad demographic and situational </a:t>
            </a:r>
            <a:r>
              <a:rPr lang="en-US" sz="3200" dirty="0" smtClean="0"/>
              <a:t>similarities.  </a:t>
            </a:r>
            <a:endParaRPr lang="en-US" sz="3200" dirty="0" smtClean="0"/>
          </a:p>
          <a:p>
            <a:r>
              <a:rPr lang="en-US" sz="3200" dirty="0" smtClean="0"/>
              <a:t>Variables exist such as age, gender, ethnic background, disability, location, and life roles. </a:t>
            </a:r>
            <a:endParaRPr lang="en-US" sz="3200" dirty="0" smtClean="0"/>
          </a:p>
          <a:p>
            <a:r>
              <a:rPr lang="en-US" sz="3200" dirty="0" smtClean="0"/>
              <a:t>U.S. federal law prohibits requiring students to identify themselves as disabled on application forms. </a:t>
            </a:r>
          </a:p>
          <a:p>
            <a:pPr>
              <a:buNone/>
            </a:pPr>
            <a:endParaRPr lang="en-US" sz="3200" dirty="0" smtClean="0"/>
          </a:p>
          <a:p>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lstStyle/>
          <a:p>
            <a:r>
              <a:rPr lang="en-US" sz="3600" dirty="0" smtClean="0"/>
              <a:t>Obtaining accurate statistics on the number of disabled students enrolled in DE courses is largely impossible. </a:t>
            </a:r>
          </a:p>
          <a:p>
            <a:r>
              <a:rPr lang="en-US" sz="3600" dirty="0" smtClean="0"/>
              <a:t>The U.S. Census Bureau (2000) categorized 19.3% (or 49,746,248 people) of the U.S population as having some sort of disability.</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rmAutofit/>
          </a:bodyPr>
          <a:lstStyle/>
          <a:p>
            <a:pPr algn="ctr"/>
            <a:r>
              <a:rPr lang="en-US" sz="4400" b="1" dirty="0" smtClean="0"/>
              <a:t>Legislation</a:t>
            </a:r>
            <a:endParaRPr lang="en-US" sz="4400" b="1" dirty="0"/>
          </a:p>
        </p:txBody>
      </p:sp>
      <p:sp>
        <p:nvSpPr>
          <p:cNvPr id="3" name="Content Placeholder 2"/>
          <p:cNvSpPr>
            <a:spLocks noGrp="1"/>
          </p:cNvSpPr>
          <p:nvPr>
            <p:ph idx="1"/>
          </p:nvPr>
        </p:nvSpPr>
        <p:spPr>
          <a:xfrm>
            <a:off x="457200" y="1295400"/>
            <a:ext cx="8229600" cy="5029200"/>
          </a:xfrm>
        </p:spPr>
        <p:txBody>
          <a:bodyPr>
            <a:noAutofit/>
          </a:bodyPr>
          <a:lstStyle/>
          <a:p>
            <a:r>
              <a:rPr lang="en-US" sz="2800" dirty="0" smtClean="0"/>
              <a:t>Due to legislation efforts, educational institutions are obligated to comply with civil rights laws, such as Sections 504 and 508 of the Rehabilitation Act and Titles II and III of the Americans with Disabilities Act when designing online learning resources. </a:t>
            </a:r>
            <a:endParaRPr lang="en-US" sz="2800" dirty="0" smtClean="0"/>
          </a:p>
          <a:p>
            <a:r>
              <a:rPr lang="en-US" sz="2800" dirty="0" smtClean="0"/>
              <a:t>At </a:t>
            </a:r>
            <a:r>
              <a:rPr lang="en-US" sz="2800" dirty="0" smtClean="0"/>
              <a:t>the federal level, requirements for access for persons with disabilities were first imposed </a:t>
            </a:r>
            <a:r>
              <a:rPr lang="en-US" sz="2800" dirty="0" smtClean="0"/>
              <a:t>by </a:t>
            </a:r>
            <a:r>
              <a:rPr lang="en-US" sz="2800" dirty="0" smtClean="0"/>
              <a:t>Section 504 of the Rehabilitation Act of 1973, </a:t>
            </a:r>
            <a:r>
              <a:rPr lang="en-US" sz="2800" dirty="0" smtClean="0"/>
              <a:t>and </a:t>
            </a:r>
            <a:r>
              <a:rPr lang="en-US" sz="2800" dirty="0" smtClean="0"/>
              <a:t>its accompanying </a:t>
            </a:r>
            <a:r>
              <a:rPr lang="en-US" sz="2800" dirty="0" smtClean="0"/>
              <a:t>regulations. </a:t>
            </a:r>
            <a:endParaRPr lang="en-US"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lstStyle/>
          <a:p>
            <a:r>
              <a:rPr lang="en-US" sz="2800" dirty="0" smtClean="0"/>
              <a:t>Similar requirements were later imposed on all public entities, regardless of whether or not they receive federal funding, by the Americans with Disabilities Act and the regulations implementing Title II of the ADA. </a:t>
            </a:r>
          </a:p>
          <a:p>
            <a:r>
              <a:rPr lang="en-US" sz="2800" dirty="0" smtClean="0"/>
              <a:t>The United States Department of Education, Office for Civil Rights (OCR) is responsible for ensuring that all educational institutions comply with the requirements of all federal civil rights laws, including Section 504 and Title II of the ADA. </a:t>
            </a:r>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914400"/>
            <a:ext cx="8229600" cy="932688"/>
          </a:xfrm>
        </p:spPr>
        <p:txBody>
          <a:bodyPr>
            <a:normAutofit fontScale="90000"/>
          </a:bodyPr>
          <a:lstStyle/>
          <a:p>
            <a:pPr algn="ctr"/>
            <a:r>
              <a:rPr lang="en-US" sz="4800" b="1" dirty="0" smtClean="0">
                <a:solidFill>
                  <a:schemeClr val="accent1">
                    <a:lumMod val="60000"/>
                    <a:lumOff val="40000"/>
                  </a:schemeClr>
                </a:solidFill>
              </a:rPr>
              <a:t/>
            </a:r>
            <a:br>
              <a:rPr lang="en-US" sz="4800" b="1" dirty="0" smtClean="0">
                <a:solidFill>
                  <a:schemeClr val="accent1">
                    <a:lumMod val="60000"/>
                    <a:lumOff val="40000"/>
                  </a:schemeClr>
                </a:solidFill>
              </a:rPr>
            </a:br>
            <a:r>
              <a:rPr lang="en-US" sz="5400" b="1" dirty="0" smtClean="0">
                <a:solidFill>
                  <a:schemeClr val="accent3"/>
                </a:solidFill>
              </a:rPr>
              <a:t> </a:t>
            </a:r>
            <a:r>
              <a:rPr lang="en-US" sz="4900" b="1" dirty="0" smtClean="0"/>
              <a:t>Basic</a:t>
            </a:r>
            <a:r>
              <a:rPr lang="en-US" sz="5400" b="1" dirty="0" smtClean="0"/>
              <a:t> </a:t>
            </a:r>
            <a:r>
              <a:rPr lang="en-US" sz="4900" b="1" dirty="0" smtClean="0"/>
              <a:t>Requirements for Providing Access</a:t>
            </a:r>
            <a:endParaRPr lang="en-US" sz="4900" b="1" dirty="0"/>
          </a:p>
        </p:txBody>
      </p:sp>
      <p:sp>
        <p:nvSpPr>
          <p:cNvPr id="3" name="Content Placeholder 2"/>
          <p:cNvSpPr>
            <a:spLocks noGrp="1"/>
          </p:cNvSpPr>
          <p:nvPr>
            <p:ph idx="1"/>
          </p:nvPr>
        </p:nvSpPr>
        <p:spPr>
          <a:xfrm>
            <a:off x="457200" y="1935480"/>
            <a:ext cx="8229600" cy="4770120"/>
          </a:xfrm>
        </p:spPr>
        <p:txBody>
          <a:bodyPr>
            <a:normAutofit fontScale="55000" lnSpcReduction="20000"/>
          </a:bodyPr>
          <a:lstStyle/>
          <a:p>
            <a:pPr>
              <a:buNone/>
            </a:pPr>
            <a:r>
              <a:rPr lang="en-US" dirty="0" smtClean="0"/>
              <a:t>	</a:t>
            </a:r>
            <a:r>
              <a:rPr lang="en-US" sz="5000" dirty="0" smtClean="0"/>
              <a:t>The following is a brief summary of the general principles that should be followed in ensuring that distance education courses are accessible to students with disabilities. </a:t>
            </a:r>
          </a:p>
          <a:p>
            <a:endParaRPr lang="en-US" dirty="0" smtClean="0"/>
          </a:p>
          <a:p>
            <a:r>
              <a:rPr lang="en-US" sz="4500" dirty="0" smtClean="0"/>
              <a:t>1. One of the primary concepts of distance education is to offer students "Learning anytime, anywhere.”</a:t>
            </a:r>
          </a:p>
          <a:p>
            <a:endParaRPr lang="en-US" sz="4500" dirty="0" smtClean="0"/>
          </a:p>
          <a:p>
            <a:r>
              <a:rPr lang="en-US" sz="4500" dirty="0" smtClean="0"/>
              <a:t>2. Distance education resources must be designed to provide "built-in" accommodation where possible (i.e. closed captioning, descriptive narration) and/or interface design/content layout which is accessible to "industry standard" assistive computer technology in common use by persons with disabilities. </a:t>
            </a:r>
          </a:p>
          <a:p>
            <a:endParaRPr lang="en-US" sz="33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lstStyle/>
          <a:p>
            <a:r>
              <a:rPr lang="en-US" sz="2800" dirty="0" smtClean="0"/>
              <a:t>3. Whenever possible, information should be provided in the alternative format preferred by the student. </a:t>
            </a:r>
          </a:p>
          <a:p>
            <a:r>
              <a:rPr lang="en-US" sz="2800" dirty="0" smtClean="0"/>
              <a:t>4. Adoption of access solutions which include assigning assistants (i.e. sign language interpreters, readers) to work with an individual student to provide access to distance education resources should only be considered as a last resort when all efforts to enhance the native accessibility of the course material have failed.</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562600"/>
          </a:xfrm>
        </p:spPr>
        <p:txBody>
          <a:bodyPr>
            <a:noAutofit/>
          </a:bodyPr>
          <a:lstStyle/>
          <a:p>
            <a:r>
              <a:rPr lang="en-US" sz="2800" dirty="0" smtClean="0"/>
              <a:t>5. Access to distance education courses, resources and materials include the audio, video and text components of courses or communication delivered via satellite, Instructional Television Fixed Services (ITFS), cable, compressed video, Local Area Network/Wide Area Network (LAN/WAN networks), Internet, telephone or any other form of electronic transmission. </a:t>
            </a:r>
            <a:endParaRPr lang="en-US" sz="2800" dirty="0" smtClean="0"/>
          </a:p>
          <a:p>
            <a:r>
              <a:rPr lang="en-US" sz="2800" dirty="0" smtClean="0"/>
              <a:t>6</a:t>
            </a:r>
            <a:r>
              <a:rPr lang="en-US" sz="2800" dirty="0" smtClean="0"/>
              <a:t>. Distance education courses, resources and materials must be designed and delivered in such a way that the level of communication and course taking experience is the same for students with or without disabilities</a:t>
            </a:r>
            <a:r>
              <a:rPr lang="en-US" sz="2800" dirty="0" smtClean="0"/>
              <a:t>.</a:t>
            </a:r>
            <a:endParaRPr lang="en-US" sz="28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lnSpcReduction="10000"/>
          </a:bodyPr>
          <a:lstStyle/>
          <a:p>
            <a:r>
              <a:rPr lang="en-US" sz="3200" dirty="0" smtClean="0"/>
              <a:t>7. After the adoption date of these guidelines resources must be accessible to students with disabilities unless doing so would fundamentally alter the nature of the instructional activity. </a:t>
            </a:r>
          </a:p>
          <a:p>
            <a:r>
              <a:rPr lang="en-US" sz="3200" dirty="0" smtClean="0"/>
              <a:t>8. Colleges are encouraged to review all existing distance education curriculum, materials and resources as quickly as possible and make necessary modifications to ensure access for students with disabilities.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Image ID:PWO2966, Stock Photo titled:Handicapped court recorder takes dictation from a witness, Please click to see image details">
            <a:hlinkClick r:id="rId2" tooltip="Image ID:PWO2966, Stock Photo titled:Handicapped court recorder takes dictation from a witness, Please click to see image details"/>
          </p:cNvPr>
          <p:cNvPicPr>
            <a:picLocks noChangeAspect="1" noChangeArrowheads="1"/>
          </p:cNvPicPr>
          <p:nvPr/>
        </p:nvPicPr>
        <p:blipFill>
          <a:blip r:embed="rId3"/>
          <a:srcRect/>
          <a:stretch>
            <a:fillRect/>
          </a:stretch>
        </p:blipFill>
        <p:spPr bwMode="auto">
          <a:xfrm>
            <a:off x="3581400" y="2971800"/>
            <a:ext cx="2286000" cy="1295400"/>
          </a:xfrm>
          <a:prstGeom prst="rect">
            <a:avLst/>
          </a:prstGeom>
          <a:noFill/>
        </p:spPr>
      </p:pic>
      <p:pic>
        <p:nvPicPr>
          <p:cNvPr id="1030" name="Picture 6" descr="Image ID:PWO4900, Stock Photo titled:Man in a wheelchair, Please click to see image details">
            <a:hlinkClick r:id="rId4" tooltip="Image ID:PWO4900, Stock Photo titled:Man in a wheelchair, Please click to see image details"/>
          </p:cNvPr>
          <p:cNvPicPr>
            <a:picLocks noChangeAspect="1" noChangeArrowheads="1"/>
          </p:cNvPicPr>
          <p:nvPr/>
        </p:nvPicPr>
        <p:blipFill>
          <a:blip r:embed="rId5"/>
          <a:srcRect/>
          <a:stretch>
            <a:fillRect/>
          </a:stretch>
        </p:blipFill>
        <p:spPr bwMode="auto">
          <a:xfrm>
            <a:off x="1981200" y="4267200"/>
            <a:ext cx="1600200" cy="1971676"/>
          </a:xfrm>
          <a:prstGeom prst="rect">
            <a:avLst/>
          </a:prstGeom>
          <a:noFill/>
        </p:spPr>
      </p:pic>
      <p:pic>
        <p:nvPicPr>
          <p:cNvPr id="1032" name="Picture 8" descr="Image ID:PWO4896, Stock Photo titled:Woman in a wheelchair, Please click to see image details">
            <a:hlinkClick r:id="rId6" tooltip="Image ID:PWO4896, Stock Photo titled:Woman in a wheelchair, Please click to see image details"/>
          </p:cNvPr>
          <p:cNvPicPr>
            <a:picLocks noChangeAspect="1" noChangeArrowheads="1"/>
          </p:cNvPicPr>
          <p:nvPr/>
        </p:nvPicPr>
        <p:blipFill>
          <a:blip r:embed="rId7"/>
          <a:srcRect/>
          <a:stretch>
            <a:fillRect/>
          </a:stretch>
        </p:blipFill>
        <p:spPr bwMode="auto">
          <a:xfrm>
            <a:off x="6248400" y="4419600"/>
            <a:ext cx="1600200" cy="1266826"/>
          </a:xfrm>
          <a:prstGeom prst="rect">
            <a:avLst/>
          </a:prstGeom>
          <a:noFill/>
        </p:spPr>
      </p:pic>
      <p:pic>
        <p:nvPicPr>
          <p:cNvPr id="1034" name="Picture 10" descr="http://www.anglia.ac.uk/ruskin/en/home/news/archive/tactile_maps.html">
            <a:hlinkClick r:id="rId8"/>
          </p:cNvPr>
          <p:cNvPicPr>
            <a:picLocks noChangeAspect="1" noChangeArrowheads="1"/>
          </p:cNvPicPr>
          <p:nvPr/>
        </p:nvPicPr>
        <p:blipFill>
          <a:blip r:embed="rId9"/>
          <a:srcRect/>
          <a:stretch>
            <a:fillRect/>
          </a:stretch>
        </p:blipFill>
        <p:spPr bwMode="auto">
          <a:xfrm>
            <a:off x="914400" y="1524000"/>
            <a:ext cx="1447800" cy="1828800"/>
          </a:xfrm>
          <a:prstGeom prst="rect">
            <a:avLst/>
          </a:prstGeom>
          <a:noFill/>
        </p:spPr>
      </p:pic>
      <p:pic>
        <p:nvPicPr>
          <p:cNvPr id="1036" name="Picture 12" descr="http://www.fotosearch.com/thumb/DGV/DGV082/200291337-001.jpg"/>
          <p:cNvPicPr>
            <a:picLocks noChangeAspect="1" noChangeArrowheads="1"/>
          </p:cNvPicPr>
          <p:nvPr/>
        </p:nvPicPr>
        <p:blipFill>
          <a:blip r:embed="rId10"/>
          <a:srcRect/>
          <a:stretch>
            <a:fillRect/>
          </a:stretch>
        </p:blipFill>
        <p:spPr bwMode="auto">
          <a:xfrm>
            <a:off x="4800600" y="1066800"/>
            <a:ext cx="1676400" cy="1219200"/>
          </a:xfrm>
          <a:prstGeom prst="rect">
            <a:avLst/>
          </a:prstGeom>
          <a:noFill/>
        </p:spPr>
      </p:pic>
      <p:pic>
        <p:nvPicPr>
          <p:cNvPr id="1038" name="Picture 14" descr="http://www.fotosearch.com/thumb/ISP/ISP130/ispc030064.jpg"/>
          <p:cNvPicPr>
            <a:picLocks noChangeAspect="1" noChangeArrowheads="1"/>
          </p:cNvPicPr>
          <p:nvPr/>
        </p:nvPicPr>
        <p:blipFill>
          <a:blip r:embed="rId11"/>
          <a:srcRect/>
          <a:stretch>
            <a:fillRect/>
          </a:stretch>
        </p:blipFill>
        <p:spPr bwMode="auto">
          <a:xfrm>
            <a:off x="6781800" y="2819400"/>
            <a:ext cx="1524000" cy="1181100"/>
          </a:xfrm>
          <a:prstGeom prst="rect">
            <a:avLst/>
          </a:prstGeom>
          <a:noFill/>
        </p:spPr>
      </p:pic>
      <p:pic>
        <p:nvPicPr>
          <p:cNvPr id="1040" name="Picture 16" descr="http://www.fotosearch.com/thumb/SBY/SBY162/STK27745HND.jpg"/>
          <p:cNvPicPr>
            <a:picLocks noChangeAspect="1" noChangeArrowheads="1"/>
          </p:cNvPicPr>
          <p:nvPr/>
        </p:nvPicPr>
        <p:blipFill>
          <a:blip r:embed="rId12"/>
          <a:srcRect/>
          <a:stretch>
            <a:fillRect/>
          </a:stretch>
        </p:blipFill>
        <p:spPr bwMode="auto">
          <a:xfrm>
            <a:off x="4419600" y="4953000"/>
            <a:ext cx="1447800" cy="1600200"/>
          </a:xfrm>
          <a:prstGeom prst="rect">
            <a:avLst/>
          </a:prstGeom>
          <a:noFill/>
        </p:spPr>
      </p:pic>
      <p:pic>
        <p:nvPicPr>
          <p:cNvPr id="1042" name="Picture 18" descr="http://www.fotosearch.com/thumb/SBY/SBY854/STK212411RKE.jpg"/>
          <p:cNvPicPr>
            <a:picLocks noChangeAspect="1" noChangeArrowheads="1"/>
          </p:cNvPicPr>
          <p:nvPr/>
        </p:nvPicPr>
        <p:blipFill>
          <a:blip r:embed="rId13"/>
          <a:srcRect/>
          <a:stretch>
            <a:fillRect/>
          </a:stretch>
        </p:blipFill>
        <p:spPr bwMode="auto">
          <a:xfrm>
            <a:off x="304800" y="3733800"/>
            <a:ext cx="1295400" cy="1447800"/>
          </a:xfrm>
          <a:prstGeom prst="rect">
            <a:avLst/>
          </a:prstGeom>
          <a:noFill/>
        </p:spPr>
      </p:pic>
      <p:pic>
        <p:nvPicPr>
          <p:cNvPr id="1044" name="Picture 20" descr="http://www.fotosearch.com/thumb/PDS/PDS065/AA005373.jpg"/>
          <p:cNvPicPr>
            <a:picLocks noChangeAspect="1" noChangeArrowheads="1"/>
          </p:cNvPicPr>
          <p:nvPr/>
        </p:nvPicPr>
        <p:blipFill>
          <a:blip r:embed="rId14"/>
          <a:srcRect/>
          <a:stretch>
            <a:fillRect/>
          </a:stretch>
        </p:blipFill>
        <p:spPr bwMode="auto">
          <a:xfrm>
            <a:off x="2895600" y="838200"/>
            <a:ext cx="1295400" cy="1447800"/>
          </a:xfrm>
          <a:prstGeom prst="rect">
            <a:avLst/>
          </a:prstGeom>
          <a:noFill/>
        </p:spPr>
      </p:pic>
      <p:pic>
        <p:nvPicPr>
          <p:cNvPr id="1046" name="Picture 22" descr="http://www.fotosearch.com/thumb/MDG/MDG361/MEDFR08443.jpg"/>
          <p:cNvPicPr>
            <a:picLocks noChangeAspect="1" noChangeArrowheads="1"/>
          </p:cNvPicPr>
          <p:nvPr/>
        </p:nvPicPr>
        <p:blipFill>
          <a:blip r:embed="rId15"/>
          <a:srcRect/>
          <a:stretch>
            <a:fillRect/>
          </a:stretch>
        </p:blipFill>
        <p:spPr bwMode="auto">
          <a:xfrm>
            <a:off x="6858000" y="838200"/>
            <a:ext cx="1447800" cy="12192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867400"/>
          </a:xfrm>
        </p:spPr>
        <p:txBody>
          <a:bodyPr>
            <a:normAutofit/>
          </a:bodyPr>
          <a:lstStyle/>
          <a:p>
            <a:r>
              <a:rPr lang="en-US" sz="3200" dirty="0" smtClean="0"/>
              <a:t>9. In the event that a discrimination complaint is filed the Chancellor’s Office and the U.S. Department of Education , Office for Civil Rights will not generally accept a claim of undue burden based on the subsequent substantial expense of providing access, when such costs could have been significantly reduced by considering the issue of accessibility at the time of initial selection. </a:t>
            </a:r>
          </a:p>
          <a:p>
            <a:pPr>
              <a:buNone/>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fontScale="92500" lnSpcReduction="10000"/>
          </a:bodyPr>
          <a:lstStyle/>
          <a:p>
            <a:r>
              <a:rPr lang="en-US" sz="2800" dirty="0" smtClean="0"/>
              <a:t>10. In all cases, even where the college can demonstrate that a requested accommodation would involve a fundamental alteration in the nature of the instructional activity or would impose an undue financial and administrative burden, it must nevertheless provide an alternative accommodation which is equally effective for the student. </a:t>
            </a:r>
            <a:endParaRPr lang="en-US" sz="2800" dirty="0" smtClean="0"/>
          </a:p>
          <a:p>
            <a:pPr>
              <a:buNone/>
            </a:pPr>
            <a:endParaRPr lang="en-US" sz="2800" dirty="0" smtClean="0"/>
          </a:p>
          <a:p>
            <a:r>
              <a:rPr lang="en-US" sz="2800" dirty="0" smtClean="0"/>
              <a:t>11. Ensuring that distance education courses, materials and resources are accessible to students with disabilities is a shared college responsibility.</a:t>
            </a:r>
          </a:p>
          <a:p>
            <a:pPr>
              <a:buNone/>
            </a:pPr>
            <a:endParaRPr lang="en-US" dirty="0" smtClean="0"/>
          </a:p>
          <a:p>
            <a:pPr>
              <a:buNone/>
            </a:pPr>
            <a:r>
              <a:rPr lang="en-US" sz="1300" dirty="0" smtClean="0"/>
              <a:t>From: </a:t>
            </a:r>
            <a:r>
              <a:rPr lang="en-US" sz="1300" b="1" dirty="0" smtClean="0"/>
              <a:t>Distance Education: Access Guidelines for Students with Disabilities</a:t>
            </a:r>
          </a:p>
          <a:p>
            <a:pPr>
              <a:buNone/>
            </a:pPr>
            <a:r>
              <a:rPr lang="en-US" sz="1300" b="1" dirty="0" smtClean="0"/>
              <a:t>http://www.htctu.net/publications/guidelines/distance_ed/disted.htm</a:t>
            </a:r>
          </a:p>
          <a:p>
            <a:endParaRPr lang="en-US" sz="13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400" b="1" dirty="0" smtClean="0"/>
              <a:t>Available Technologies</a:t>
            </a:r>
            <a:endParaRPr lang="en-US" sz="4400" b="1" dirty="0"/>
          </a:p>
        </p:txBody>
      </p:sp>
      <p:sp>
        <p:nvSpPr>
          <p:cNvPr id="3" name="Content Placeholder 2"/>
          <p:cNvSpPr>
            <a:spLocks noGrp="1"/>
          </p:cNvSpPr>
          <p:nvPr>
            <p:ph idx="1"/>
          </p:nvPr>
        </p:nvSpPr>
        <p:spPr/>
        <p:txBody>
          <a:bodyPr>
            <a:normAutofit lnSpcReduction="10000"/>
          </a:bodyPr>
          <a:lstStyle/>
          <a:p>
            <a:r>
              <a:rPr lang="en-US" b="1" i="1" dirty="0" smtClean="0"/>
              <a:t>ATutor 1.4 </a:t>
            </a:r>
            <a:r>
              <a:rPr lang="en-US" dirty="0" smtClean="0"/>
              <a:t>is a standards-compliant, Web-based Learning Content Management System (LCMS</a:t>
            </a:r>
            <a:r>
              <a:rPr lang="en-US" dirty="0" smtClean="0"/>
              <a:t>). Its </a:t>
            </a:r>
            <a:r>
              <a:rPr lang="en-US" dirty="0" smtClean="0"/>
              <a:t>developers claim that </a:t>
            </a:r>
            <a:r>
              <a:rPr lang="en-US" i="1" dirty="0" smtClean="0"/>
              <a:t>ATutor </a:t>
            </a:r>
            <a:r>
              <a:rPr lang="en-US" dirty="0" smtClean="0"/>
              <a:t>is the only fully accessible LCMS software on the market, allowing access to all potential learners, course developers, instructors, and administrators, including those with disabilities who may be accessing the system using assistive technologies. Research conducted for this report did not reveal any other software with the same functionality for </a:t>
            </a:r>
            <a:r>
              <a:rPr lang="en-US" dirty="0" smtClean="0"/>
              <a:t>accessibility. </a:t>
            </a:r>
            <a:r>
              <a:rPr lang="en-US" dirty="0" smtClean="0"/>
              <a:t>Users have some control with regard to development, use, and distribution of the software.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a:bodyPr>
          <a:lstStyle/>
          <a:p>
            <a:r>
              <a:rPr lang="en-US" sz="2800" dirty="0" smtClean="0"/>
              <a:t>Numerous </a:t>
            </a:r>
            <a:r>
              <a:rPr lang="en-US" sz="2800" dirty="0" smtClean="0"/>
              <a:t>features help to equalize the learning experience for disabled </a:t>
            </a:r>
            <a:r>
              <a:rPr lang="en-US" sz="2800" dirty="0" smtClean="0"/>
              <a:t>learners. For example, accessibility </a:t>
            </a:r>
            <a:r>
              <a:rPr lang="en-US" sz="2800" dirty="0" smtClean="0"/>
              <a:t>preference configurations, synchronous text-based communication via </a:t>
            </a:r>
            <a:r>
              <a:rPr lang="en-US" sz="2800" i="1" dirty="0" smtClean="0"/>
              <a:t>AChat-PHP</a:t>
            </a:r>
            <a:r>
              <a:rPr lang="en-US" sz="2800" dirty="0" smtClean="0"/>
              <a:t>, text alternatives for images, and adaptive navigation facilities including bypass options that skip over non-essential navigation elements in order to go directly to content. </a:t>
            </a:r>
            <a:r>
              <a:rPr lang="en-US" sz="2800" dirty="0" smtClean="0"/>
              <a:t>The </a:t>
            </a:r>
            <a:r>
              <a:rPr lang="en-US" sz="2800" dirty="0" smtClean="0"/>
              <a:t>product is available in 12 international languages, with 42 other language packs currently in development.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lstStyle/>
          <a:p>
            <a:r>
              <a:rPr lang="en-US" sz="2800" dirty="0" smtClean="0"/>
              <a:t>Using these features, disabled learners can participate fully in learning course content and can collaborate with their peers in an online environment. Whether for disabled or non-disabled learners, content developer, or course administrator, </a:t>
            </a:r>
            <a:r>
              <a:rPr lang="en-US" sz="2800" i="1" dirty="0" smtClean="0"/>
              <a:t>ATutor </a:t>
            </a:r>
            <a:r>
              <a:rPr lang="en-US" sz="2800" dirty="0" smtClean="0"/>
              <a:t>is an excellent tool for distance education learners</a:t>
            </a:r>
            <a:r>
              <a:rPr lang="en-US" sz="2800" dirty="0" smtClean="0"/>
              <a:t>.</a:t>
            </a:r>
          </a:p>
          <a:p>
            <a:pPr>
              <a:buNone/>
            </a:pPr>
            <a:endParaRPr lang="en-US" sz="2800" dirty="0" smtClean="0"/>
          </a:p>
          <a:p>
            <a:r>
              <a:rPr lang="en-US" sz="2800" dirty="0" smtClean="0"/>
              <a:t>As with </a:t>
            </a:r>
            <a:r>
              <a:rPr lang="en-US" sz="2800" i="1" dirty="0" smtClean="0"/>
              <a:t>ATutor</a:t>
            </a:r>
            <a:r>
              <a:rPr lang="en-US" sz="2800" dirty="0" smtClean="0"/>
              <a:t>, </a:t>
            </a:r>
            <a:r>
              <a:rPr lang="en-US" sz="2800" i="1" dirty="0" smtClean="0"/>
              <a:t>ACollab </a:t>
            </a:r>
            <a:r>
              <a:rPr lang="en-US" sz="2800" dirty="0" smtClean="0"/>
              <a:t>is available in an increasing range of languages, and is comparable with costly commercial alternatives. </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a:bodyPr>
          <a:lstStyle/>
          <a:p>
            <a:r>
              <a:rPr lang="en-US" b="1" i="1" dirty="0" smtClean="0"/>
              <a:t>ACollab</a:t>
            </a:r>
            <a:r>
              <a:rPr lang="en-US" i="1" dirty="0" smtClean="0"/>
              <a:t> </a:t>
            </a:r>
            <a:r>
              <a:rPr lang="en-US" dirty="0" smtClean="0"/>
              <a:t>is a collaboration tool for integration with </a:t>
            </a:r>
            <a:r>
              <a:rPr lang="en-US" i="1" dirty="0" smtClean="0"/>
              <a:t>ATutor</a:t>
            </a:r>
            <a:r>
              <a:rPr lang="en-US" dirty="0" smtClean="0"/>
              <a:t>. </a:t>
            </a:r>
            <a:r>
              <a:rPr lang="en-US" i="1" dirty="0" smtClean="0"/>
              <a:t>ACollab </a:t>
            </a:r>
            <a:r>
              <a:rPr lang="en-US" dirty="0" smtClean="0"/>
              <a:t>enables full participation for learners and system administrators using assistive technology, with accessibility features similar to those of </a:t>
            </a:r>
            <a:r>
              <a:rPr lang="en-US" i="1" dirty="0" smtClean="0"/>
              <a:t>ATutor</a:t>
            </a:r>
            <a:r>
              <a:rPr lang="en-US" dirty="0" smtClean="0"/>
              <a:t>. </a:t>
            </a:r>
            <a:r>
              <a:rPr lang="en-US" i="1" dirty="0" smtClean="0"/>
              <a:t>ACollab </a:t>
            </a:r>
            <a:r>
              <a:rPr lang="en-US" dirty="0" smtClean="0"/>
              <a:t>contains tools allowing users to share resources, schedule activities, and work together on documents via the Drafting Room. Collaboration tools shared with </a:t>
            </a:r>
            <a:r>
              <a:rPr lang="en-US" i="1" dirty="0" smtClean="0"/>
              <a:t>ATutor </a:t>
            </a:r>
            <a:r>
              <a:rPr lang="en-US" dirty="0" smtClean="0"/>
              <a:t>include Discussions, </a:t>
            </a:r>
            <a:r>
              <a:rPr lang="en-US" i="1" dirty="0" smtClean="0"/>
              <a:t>AForum</a:t>
            </a:r>
            <a:r>
              <a:rPr lang="en-US" dirty="0" smtClean="0"/>
              <a:t>, </a:t>
            </a:r>
            <a:r>
              <a:rPr lang="en-US" i="1" dirty="0" smtClean="0"/>
              <a:t>AChat</a:t>
            </a:r>
            <a:r>
              <a:rPr lang="en-US" dirty="0" smtClean="0"/>
              <a:t>, Inbox, Private and Public messages, and file sharing. Various forms of Help are available, including </a:t>
            </a:r>
            <a:r>
              <a:rPr lang="en-US" i="1" dirty="0" smtClean="0"/>
              <a:t>HowTo </a:t>
            </a:r>
            <a:r>
              <a:rPr lang="en-US" dirty="0" smtClean="0"/>
              <a:t>documentation, public forums, and a multi-lingual interface. </a:t>
            </a:r>
            <a:endParaRPr 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a:bodyPr>
          <a:lstStyle/>
          <a:p>
            <a:endParaRPr lang="en-US" b="1" i="1" dirty="0" smtClean="0"/>
          </a:p>
          <a:p>
            <a:endParaRPr lang="en-US" b="1" i="1" dirty="0" smtClean="0"/>
          </a:p>
          <a:p>
            <a:r>
              <a:rPr lang="en-US" sz="2800" b="1" i="1" dirty="0" smtClean="0"/>
              <a:t>JustVanilla</a:t>
            </a:r>
            <a:r>
              <a:rPr lang="en-US" sz="2800" i="1" dirty="0" smtClean="0"/>
              <a:t> </a:t>
            </a:r>
            <a:r>
              <a:rPr lang="en-US" sz="2800" dirty="0" smtClean="0"/>
              <a:t>is an online service that provides a customizable website interface assisting all users, particularly visually impaired, to use the Internet. </a:t>
            </a:r>
            <a:r>
              <a:rPr lang="en-US" sz="2800" dirty="0" smtClean="0"/>
              <a:t>The </a:t>
            </a:r>
            <a:r>
              <a:rPr lang="en-US" sz="2800" dirty="0" smtClean="0"/>
              <a:t>“Access Gateway” provides access to other websites by using </a:t>
            </a:r>
            <a:r>
              <a:rPr lang="en-US" sz="2800" i="1" dirty="0" smtClean="0"/>
              <a:t>JustVanilla </a:t>
            </a:r>
            <a:r>
              <a:rPr lang="en-US" sz="2800" dirty="0" smtClean="0"/>
              <a:t>as a “browser,” while maintaining personal preferences, such as </a:t>
            </a:r>
            <a:r>
              <a:rPr lang="en-US" sz="2800" dirty="0" smtClean="0"/>
              <a:t>color, </a:t>
            </a:r>
            <a:r>
              <a:rPr lang="en-US" sz="2800" dirty="0" smtClean="0"/>
              <a:t>text size, etc. This feature provides all users with a faster method for performing research on the Internet. </a:t>
            </a:r>
          </a:p>
          <a:p>
            <a:pPr lvl="0"/>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lnSpcReduction="10000"/>
          </a:bodyPr>
          <a:lstStyle/>
          <a:p>
            <a:pPr lvl="0"/>
            <a:r>
              <a:rPr lang="en-US" sz="2800" dirty="0" smtClean="0"/>
              <a:t>An easy-to-use Navigation Bar </a:t>
            </a:r>
          </a:p>
          <a:p>
            <a:pPr lvl="0"/>
            <a:r>
              <a:rPr lang="en-US" sz="2800" dirty="0" smtClean="0"/>
              <a:t>Choice of background color (though no background images) </a:t>
            </a:r>
          </a:p>
          <a:p>
            <a:pPr lvl="0"/>
            <a:r>
              <a:rPr lang="en-US" sz="2800" dirty="0" smtClean="0"/>
              <a:t>Variable fonts: bold, increase/decrease size, upper and lower case options in body text </a:t>
            </a:r>
          </a:p>
          <a:p>
            <a:pPr lvl="0"/>
            <a:r>
              <a:rPr lang="en-US" sz="2800" dirty="0" smtClean="0"/>
              <a:t>Minimal graphics, but alternative text attribute descriptions applied with essential images </a:t>
            </a:r>
          </a:p>
          <a:p>
            <a:pPr lvl="0"/>
            <a:r>
              <a:rPr lang="en-US" sz="2800" dirty="0" smtClean="0"/>
              <a:t>No frames (except “chat” and “gateway” if preferred) </a:t>
            </a:r>
          </a:p>
          <a:p>
            <a:pPr lvl="0"/>
            <a:r>
              <a:rPr lang="en-US" sz="2800" dirty="0" smtClean="0"/>
              <a:t>No scrolling, moving or flashing text </a:t>
            </a:r>
          </a:p>
          <a:p>
            <a:pPr lvl="0"/>
            <a:r>
              <a:rPr lang="en-US" sz="2800" dirty="0" smtClean="0"/>
              <a:t>No plug-ins (e.g., Shockwave/ Flash content) </a:t>
            </a:r>
          </a:p>
          <a:p>
            <a:endParaRPr lang="en-US" dirty="0" smtClean="0"/>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normAutofit/>
          </a:bodyPr>
          <a:lstStyle/>
          <a:p>
            <a:r>
              <a:rPr lang="en-US" sz="3200" dirty="0" smtClean="0"/>
              <a:t>The </a:t>
            </a:r>
            <a:r>
              <a:rPr lang="en-US" sz="3200" dirty="0" smtClean="0"/>
              <a:t>add-on software </a:t>
            </a:r>
            <a:r>
              <a:rPr lang="en-US" sz="3200" i="1" dirty="0" smtClean="0"/>
              <a:t>Vanilla Talk </a:t>
            </a:r>
            <a:r>
              <a:rPr lang="en-US" sz="3200" dirty="0" smtClean="0"/>
              <a:t>provides audio options. It is very easy to install, and opens in a browser display with a top menu of neon green buttons on a black background. </a:t>
            </a:r>
            <a:r>
              <a:rPr lang="en-US" sz="3200" i="1" dirty="0" smtClean="0"/>
              <a:t>Vanilla </a:t>
            </a:r>
            <a:r>
              <a:rPr lang="en-US" sz="3200" dirty="0" smtClean="0"/>
              <a:t>Talk is operated by combinations of six hot keys. Clicking the Speak button voice-enables content on any chosen webpage and on the text-based navigation buttons. </a:t>
            </a:r>
          </a:p>
          <a:p>
            <a:endParaRPr lang="en-US" sz="32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a:bodyPr>
          <a:lstStyle/>
          <a:p>
            <a:r>
              <a:rPr lang="en-US" sz="3200" dirty="0" smtClean="0"/>
              <a:t>When clicked, each menu button describes the action it was performing - e.g., the Back button ‘says' aloud: “Go back. The title of the page is . . . .” Slight errors were made on some words, and punctuation was not necessarily followed - e.g., pauses in places that did not require them, which affected comprehension of the content slightly.</a:t>
            </a:r>
            <a:endParaRPr lang="en-US"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b="1" dirty="0" smtClean="0"/>
              <a:t>Table of Contents:</a:t>
            </a:r>
            <a:endParaRPr lang="en-US" sz="4400" b="1" dirty="0"/>
          </a:p>
        </p:txBody>
      </p:sp>
      <p:sp>
        <p:nvSpPr>
          <p:cNvPr id="3" name="Content Placeholder 2"/>
          <p:cNvSpPr>
            <a:spLocks noGrp="1"/>
          </p:cNvSpPr>
          <p:nvPr>
            <p:ph idx="1"/>
          </p:nvPr>
        </p:nvSpPr>
        <p:spPr>
          <a:xfrm>
            <a:off x="457200" y="2057400"/>
            <a:ext cx="8229600" cy="4267200"/>
          </a:xfrm>
        </p:spPr>
        <p:txBody>
          <a:bodyPr>
            <a:normAutofit fontScale="92500" lnSpcReduction="10000"/>
          </a:bodyPr>
          <a:lstStyle/>
          <a:p>
            <a:r>
              <a:rPr lang="en-US" sz="3200" dirty="0" smtClean="0"/>
              <a:t>Introduction</a:t>
            </a:r>
          </a:p>
          <a:p>
            <a:r>
              <a:rPr lang="en-US" sz="3200" dirty="0" smtClean="0"/>
              <a:t>Defining Learners with Disabilities</a:t>
            </a:r>
          </a:p>
          <a:p>
            <a:r>
              <a:rPr lang="en-US" sz="3200" dirty="0" smtClean="0"/>
              <a:t>Legislation</a:t>
            </a:r>
          </a:p>
          <a:p>
            <a:r>
              <a:rPr lang="en-US" sz="3200" dirty="0" smtClean="0"/>
              <a:t>Basic Requirements for Providing Access</a:t>
            </a:r>
          </a:p>
          <a:p>
            <a:r>
              <a:rPr lang="en-US" sz="3200" dirty="0" smtClean="0"/>
              <a:t>Available Technologies</a:t>
            </a:r>
          </a:p>
          <a:p>
            <a:r>
              <a:rPr lang="en-US" sz="3200" dirty="0" smtClean="0"/>
              <a:t>Implications</a:t>
            </a:r>
          </a:p>
          <a:p>
            <a:r>
              <a:rPr lang="en-US" sz="3200" dirty="0" smtClean="0"/>
              <a:t>Conclusion</a:t>
            </a:r>
          </a:p>
          <a:p>
            <a:r>
              <a:rPr lang="en-US" sz="3200" dirty="0" smtClean="0"/>
              <a:t>References</a:t>
            </a:r>
          </a:p>
          <a:p>
            <a:endParaRPr lang="en-US" sz="3200" dirty="0" smtClean="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743712"/>
          </a:xfrm>
        </p:spPr>
        <p:txBody>
          <a:bodyPr>
            <a:normAutofit fontScale="90000"/>
          </a:bodyPr>
          <a:lstStyle/>
          <a:p>
            <a:pPr algn="ctr"/>
            <a:r>
              <a:rPr lang="en-US" b="1" dirty="0" smtClean="0"/>
              <a:t> Low Vision</a:t>
            </a:r>
            <a:r>
              <a:rPr lang="en-US" dirty="0" smtClean="0"/>
              <a:t> </a:t>
            </a:r>
            <a:endParaRPr lang="en-US" dirty="0"/>
          </a:p>
        </p:txBody>
      </p:sp>
      <p:sp>
        <p:nvSpPr>
          <p:cNvPr id="3" name="Content Placeholder 2"/>
          <p:cNvSpPr>
            <a:spLocks noGrp="1"/>
          </p:cNvSpPr>
          <p:nvPr>
            <p:ph idx="1"/>
          </p:nvPr>
        </p:nvSpPr>
        <p:spPr>
          <a:xfrm>
            <a:off x="457200" y="1524000"/>
            <a:ext cx="8229600" cy="4800600"/>
          </a:xfrm>
        </p:spPr>
        <p:txBody>
          <a:bodyPr>
            <a:normAutofit lnSpcReduction="10000"/>
          </a:bodyPr>
          <a:lstStyle/>
          <a:p>
            <a:pPr>
              <a:buNone/>
            </a:pPr>
            <a:endParaRPr lang="en-US" dirty="0" smtClean="0"/>
          </a:p>
          <a:p>
            <a:r>
              <a:rPr lang="en-US" sz="3200" dirty="0" smtClean="0"/>
              <a:t>Students with vision impairments may not be able to read the characters displayed on the screen because of their size or color. This category of software modifies the video process in the computer enabling the student to control the size of the text generated on the screen. Most software in this category allow for flexible control of text size. </a:t>
            </a:r>
            <a:endParaRPr lang="en-US" sz="3200" dirty="0" smtClean="0"/>
          </a:p>
          <a:p>
            <a:endParaRPr lang="en-US" dirty="0" smtClean="0"/>
          </a:p>
          <a:p>
            <a:endParaRPr lang="en-US"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lstStyle/>
          <a:p>
            <a:endParaRPr lang="en-US" dirty="0" smtClean="0"/>
          </a:p>
          <a:p>
            <a:r>
              <a:rPr lang="en-US" sz="3200" dirty="0" smtClean="0"/>
              <a:t>The </a:t>
            </a:r>
            <a:r>
              <a:rPr lang="en-US" sz="3200" dirty="0" smtClean="0"/>
              <a:t>larger the text becomes however, a smaller portion of the entire screen the student is able to see, requiring the student to control a scrolling process which provides access to the entire screen. Also, color contrast can be used to increase legibility. The display colors can be inverted so the text is white and the background is black.</a:t>
            </a:r>
            <a:endParaRPr lang="en-US" sz="32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normAutofit/>
          </a:bodyPr>
          <a:lstStyle/>
          <a:p>
            <a:r>
              <a:rPr lang="en-US" sz="3200" b="1" dirty="0" smtClean="0"/>
              <a:t>ZoomText Plus (Win):</a:t>
            </a:r>
            <a:r>
              <a:rPr lang="en-US" sz="3200" dirty="0" smtClean="0"/>
              <a:t> Ztwin is a standard Windows application program. Ztwin is a software based large print display program, which magnifies both text and graphics. It is compatible with the majority of commonly used Windows applications. Ztwin can adjust text magnification to l6x either horizontally, vertically or both. </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a:bodyPr>
          <a:lstStyle/>
          <a:p>
            <a:r>
              <a:rPr lang="en-US" sz="3200" dirty="0" smtClean="0"/>
              <a:t>Also, it is able to track the movement of the mouse cursor, the text caret, menus, or keyboard-controlled selection of Windows controls, such as buttons, check boxes, and radio buttons. The tracking options may be used separately or in combination. The program contains a wide array of options that benefit persons with low vision. Scrolling of enlarged text is smooth and very controllable.</a:t>
            </a:r>
            <a:endParaRPr lang="en-US" sz="32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029200"/>
          </a:xfrm>
        </p:spPr>
        <p:txBody>
          <a:bodyPr/>
          <a:lstStyle/>
          <a:p>
            <a:r>
              <a:rPr lang="en-US" sz="3200" b="1" i="1" dirty="0" smtClean="0"/>
              <a:t>Natural Voice -</a:t>
            </a:r>
            <a:r>
              <a:rPr lang="en-US" sz="3200" dirty="0" smtClean="0"/>
              <a:t>Developed by AT&amp;T, this software's </a:t>
            </a:r>
            <a:r>
              <a:rPr lang="en-US" sz="3200" i="1" dirty="0" smtClean="0"/>
              <a:t>Text-to-speech Reader software </a:t>
            </a:r>
            <a:r>
              <a:rPr lang="en-US" sz="3200" dirty="0" smtClean="0"/>
              <a:t>converts text to spoken words enabling users to listen to text rather than reading it. The user can choose between several human-sounding voices.</a:t>
            </a:r>
          </a:p>
          <a:p>
            <a:r>
              <a:rPr lang="en-US" sz="3200" b="1" dirty="0" smtClean="0"/>
              <a:t>Closed Circuit TV (CCTV):</a:t>
            </a:r>
            <a:r>
              <a:rPr lang="en-US" sz="3200" dirty="0" smtClean="0"/>
              <a:t> Text magnifier.</a:t>
            </a:r>
          </a:p>
          <a:p>
            <a:pPr>
              <a:buNone/>
            </a:pP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5410200"/>
          </a:xfrm>
        </p:spPr>
        <p:txBody>
          <a:bodyPr>
            <a:normAutofit/>
          </a:bodyPr>
          <a:lstStyle/>
          <a:p>
            <a:r>
              <a:rPr lang="en-US" sz="3200" dirty="0" smtClean="0"/>
              <a:t>They </a:t>
            </a:r>
            <a:r>
              <a:rPr lang="en-US" sz="3200" dirty="0" smtClean="0"/>
              <a:t>work in conjunction with either a speech synthesizer or certain sound cards to provide verbalization of everything on the screen including menus, text, punctuation, and graphical buttons. This software makes a computer accessible to limited or no vision students, for it can be used with a scanner to provide access to printed material, confirm keystrokes, and commands without needing to look at the screen</a:t>
            </a:r>
            <a:r>
              <a:rPr lang="en-US" sz="3200" dirty="0" smtClean="0"/>
              <a:t>.</a:t>
            </a:r>
            <a:endParaRPr lang="en-US" sz="3200" dirty="0" smtClean="0"/>
          </a:p>
        </p:txBody>
      </p:sp>
      <p:sp>
        <p:nvSpPr>
          <p:cNvPr id="5" name="Title 1"/>
          <p:cNvSpPr>
            <a:spLocks noGrp="1"/>
          </p:cNvSpPr>
          <p:nvPr>
            <p:ph type="title"/>
          </p:nvPr>
        </p:nvSpPr>
        <p:spPr>
          <a:xfrm>
            <a:off x="457200" y="1066800"/>
            <a:ext cx="8229600" cy="780288"/>
          </a:xfrm>
        </p:spPr>
        <p:txBody>
          <a:bodyPr>
            <a:normAutofit fontScale="90000"/>
          </a:bodyPr>
          <a:lstStyle/>
          <a:p>
            <a:pPr algn="ctr"/>
            <a:r>
              <a:rPr lang="en-US" b="1" dirty="0" smtClean="0"/>
              <a:t>Screen </a:t>
            </a:r>
            <a:r>
              <a:rPr lang="en-US" b="1" dirty="0" smtClean="0"/>
              <a:t>Readers</a:t>
            </a:r>
            <a:r>
              <a:rPr lang="en-US" dirty="0" smtClean="0"/>
              <a:t/>
            </a:r>
            <a:br>
              <a:rPr lang="en-US" dirty="0" smtClean="0"/>
            </a:b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fontScale="90000"/>
          </a:bodyPr>
          <a:lstStyle/>
          <a:p>
            <a:pPr algn="ctr"/>
            <a:r>
              <a:rPr lang="en-US" b="1" dirty="0" smtClean="0"/>
              <a:t>Specialized Word Processing Software</a:t>
            </a:r>
            <a:endParaRPr lang="en-US" b="1" dirty="0"/>
          </a:p>
        </p:txBody>
      </p:sp>
      <p:sp>
        <p:nvSpPr>
          <p:cNvPr id="3" name="Content Placeholder 2"/>
          <p:cNvSpPr>
            <a:spLocks noGrp="1"/>
          </p:cNvSpPr>
          <p:nvPr>
            <p:ph idx="1"/>
          </p:nvPr>
        </p:nvSpPr>
        <p:spPr/>
        <p:txBody>
          <a:bodyPr>
            <a:normAutofit/>
          </a:bodyPr>
          <a:lstStyle/>
          <a:p>
            <a:r>
              <a:rPr lang="en-US" sz="2800" dirty="0" smtClean="0"/>
              <a:t>Many disabled students are very slow using the keyboard. Generating a word processing document may be an extremely time. consuming process as a result. Software exists to help with this problem. Whether as a stand alone word processing program, or as a word prediction program which works on top of an existing word processing program, this type of software reduces the keystrokes necessary to produce a document. </a:t>
            </a:r>
            <a:endParaRPr lang="en-US" sz="2800" b="1" dirty="0" smtClean="0"/>
          </a:p>
          <a:p>
            <a:pPr>
              <a:buNone/>
            </a:pPr>
            <a:endParaRPr lang="en-US" dirty="0" smtClean="0"/>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r>
              <a:rPr lang="en-US" sz="3200" dirty="0" smtClean="0"/>
              <a:t>With this software running, as a student types, based on the keystrokes entered, the program "guesses" what word the student is trying to type, and displays these guesses at the top of the screen. If the student notices one of the guesses is the actual word that they are trying to generate, a single keystroke selects and enters it into their document. It is claimed that such software reduces keystroking by 75%.</a:t>
            </a:r>
            <a:endParaRPr lang="en-US" sz="32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normAutofit/>
          </a:bodyPr>
          <a:lstStyle/>
          <a:p>
            <a:r>
              <a:rPr lang="en-US" sz="3200" b="1" dirty="0" smtClean="0"/>
              <a:t>HandiWORD (Win):</a:t>
            </a:r>
            <a:r>
              <a:rPr lang="en-US" sz="3200" dirty="0" smtClean="0"/>
              <a:t> HandiWORD is a statistically weighted word predictor which can save keyboard input time. HandiWORD learns what words are used most often and adjusts itself to predict those words first. The more HandiWORD is used, the more it learns to "think" like the user. In addition to the extensive dictionary that is provided with HandiWORD, the user can add and remove words.</a:t>
            </a:r>
          </a:p>
          <a:p>
            <a:endParaRPr lang="en-US" sz="32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lstStyle/>
          <a:p>
            <a:r>
              <a:rPr lang="en-US" sz="3200" b="1" dirty="0" smtClean="0"/>
              <a:t>WiVik Rate Enhancement Pak (Win):</a:t>
            </a:r>
            <a:r>
              <a:rPr lang="en-US" sz="3200" dirty="0" smtClean="0"/>
              <a:t> this is a word predictor much like HandiWORD. However this is an option which blends with the on-screen keyboard WiViK.</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pPr algn="ctr"/>
            <a:r>
              <a:rPr lang="en-US" sz="4400" b="1" dirty="0" smtClean="0"/>
              <a:t>Introduction</a:t>
            </a:r>
            <a:endParaRPr lang="en-US" sz="4400" b="1" dirty="0"/>
          </a:p>
        </p:txBody>
      </p:sp>
      <p:sp>
        <p:nvSpPr>
          <p:cNvPr id="3" name="Content Placeholder 2"/>
          <p:cNvSpPr>
            <a:spLocks noGrp="1"/>
          </p:cNvSpPr>
          <p:nvPr>
            <p:ph idx="1"/>
          </p:nvPr>
        </p:nvSpPr>
        <p:spPr>
          <a:xfrm>
            <a:off x="457200" y="1295400"/>
            <a:ext cx="8229600" cy="5029200"/>
          </a:xfrm>
        </p:spPr>
        <p:txBody>
          <a:bodyPr>
            <a:normAutofit/>
          </a:bodyPr>
          <a:lstStyle/>
          <a:p>
            <a:r>
              <a:rPr lang="en-US" sz="3200" dirty="0" smtClean="0"/>
              <a:t>Distance </a:t>
            </a:r>
            <a:r>
              <a:rPr lang="en-US" sz="3200" dirty="0" smtClean="0"/>
              <a:t>Education </a:t>
            </a:r>
            <a:r>
              <a:rPr lang="en-US" sz="3200" dirty="0" smtClean="0"/>
              <a:t>provides </a:t>
            </a:r>
            <a:r>
              <a:rPr lang="en-US" sz="3200" dirty="0" smtClean="0"/>
              <a:t>access</a:t>
            </a:r>
            <a:r>
              <a:rPr lang="en-US" sz="3200" dirty="0" smtClean="0"/>
              <a:t> to postsecondary </a:t>
            </a:r>
            <a:r>
              <a:rPr lang="en-US" sz="3200" dirty="0" smtClean="0"/>
              <a:t>education for </a:t>
            </a:r>
            <a:r>
              <a:rPr lang="en-US" sz="3200" dirty="0" smtClean="0"/>
              <a:t>many students </a:t>
            </a:r>
            <a:r>
              <a:rPr lang="en-US" sz="3200" dirty="0" smtClean="0"/>
              <a:t>with disabilities that </a:t>
            </a:r>
            <a:r>
              <a:rPr lang="en-US" sz="3200" dirty="0" smtClean="0"/>
              <a:t>may not </a:t>
            </a:r>
            <a:r>
              <a:rPr lang="en-US" sz="3200" dirty="0" smtClean="0"/>
              <a:t>have been able to attend more </a:t>
            </a:r>
            <a:r>
              <a:rPr lang="en-US" sz="3200" dirty="0" smtClean="0"/>
              <a:t>conventional </a:t>
            </a:r>
            <a:r>
              <a:rPr lang="en-US" sz="3200" dirty="0" smtClean="0"/>
              <a:t>classes.</a:t>
            </a:r>
          </a:p>
          <a:p>
            <a:endParaRPr lang="en-US" sz="3200" dirty="0" smtClean="0"/>
          </a:p>
          <a:p>
            <a:r>
              <a:rPr lang="en-US" sz="3200" dirty="0" smtClean="0"/>
              <a:t>Flexibility </a:t>
            </a:r>
            <a:r>
              <a:rPr lang="en-US" sz="3200" dirty="0" smtClean="0"/>
              <a:t>in the location, scheduling, and </a:t>
            </a:r>
            <a:r>
              <a:rPr lang="en-US" sz="3200" dirty="0" smtClean="0"/>
              <a:t>delivery of </a:t>
            </a:r>
            <a:r>
              <a:rPr lang="en-US" sz="3200" dirty="0" smtClean="0"/>
              <a:t>distance education programs </a:t>
            </a:r>
            <a:r>
              <a:rPr lang="en-US" sz="3200" dirty="0" smtClean="0"/>
              <a:t>is a large reason </a:t>
            </a:r>
            <a:r>
              <a:rPr lang="en-US" sz="3200" dirty="0" smtClean="0"/>
              <a:t>disabled </a:t>
            </a:r>
            <a:r>
              <a:rPr lang="en-US" sz="3200" dirty="0" smtClean="0"/>
              <a:t>students choose DE.</a:t>
            </a: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04088"/>
            <a:ext cx="8229600" cy="819912"/>
          </a:xfrm>
        </p:spPr>
        <p:txBody>
          <a:bodyPr>
            <a:normAutofit fontScale="90000"/>
          </a:bodyPr>
          <a:lstStyle/>
          <a:p>
            <a:pPr algn="ctr"/>
            <a:r>
              <a:rPr lang="en-US" dirty="0" smtClean="0"/>
              <a:t/>
            </a:r>
            <a:br>
              <a:rPr lang="en-US" dirty="0" smtClean="0"/>
            </a:br>
            <a:r>
              <a:rPr lang="en-US" dirty="0" smtClean="0"/>
              <a:t/>
            </a:r>
            <a:br>
              <a:rPr lang="en-US" dirty="0" smtClean="0"/>
            </a:br>
            <a:r>
              <a:rPr lang="en-US" b="1" dirty="0" smtClean="0"/>
              <a:t> Blind Student Adaptive Devices </a:t>
            </a:r>
            <a:endParaRPr lang="en-US" dirty="0"/>
          </a:p>
        </p:txBody>
      </p:sp>
      <p:sp>
        <p:nvSpPr>
          <p:cNvPr id="3" name="Content Placeholder 2"/>
          <p:cNvSpPr>
            <a:spLocks noGrp="1"/>
          </p:cNvSpPr>
          <p:nvPr>
            <p:ph idx="1"/>
          </p:nvPr>
        </p:nvSpPr>
        <p:spPr>
          <a:xfrm>
            <a:off x="457200" y="1676400"/>
            <a:ext cx="8229600" cy="4648200"/>
          </a:xfrm>
        </p:spPr>
        <p:txBody>
          <a:bodyPr>
            <a:normAutofit/>
          </a:bodyPr>
          <a:lstStyle/>
          <a:p>
            <a:r>
              <a:rPr lang="en-US" dirty="0" smtClean="0"/>
              <a:t>There are several hardware and software solutions available for blind or severe sight impaired students.</a:t>
            </a:r>
            <a:endParaRPr lang="en-US" b="1" dirty="0" smtClean="0"/>
          </a:p>
          <a:p>
            <a:r>
              <a:rPr lang="en-US" b="1" dirty="0" smtClean="0"/>
              <a:t>Megadots</a:t>
            </a:r>
            <a:r>
              <a:rPr lang="en-US" b="1" dirty="0" smtClean="0"/>
              <a:t>:</a:t>
            </a:r>
            <a:r>
              <a:rPr lang="en-US" dirty="0" smtClean="0"/>
              <a:t> This is a word processor that is also a Braille translator. It can be used with a screen reader for typing. The text can be printed as Braille or ink print. It contains a user-friendly spell check and can import</a:t>
            </a:r>
            <a:br>
              <a:rPr lang="en-US" dirty="0" smtClean="0"/>
            </a:br>
            <a:r>
              <a:rPr lang="en-US" dirty="0" smtClean="0"/>
              <a:t>and translate DOS and Windows word processor documents. It offers grade I and 2 Braille. It contains Braille paragraph style help menus.</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r>
              <a:rPr lang="en-US" sz="3200" b="1" dirty="0" smtClean="0"/>
              <a:t>Tactile Image Enhancer:</a:t>
            </a:r>
            <a:r>
              <a:rPr lang="en-US" sz="3200" dirty="0" smtClean="0"/>
              <a:t> This is a high quality graphical embosser. It raises images so they can be felt. It can be used to raise images, which can not be translated into Braille like pictures, or music scores, or mathematical graphs</a:t>
            </a:r>
            <a:r>
              <a:rPr lang="en-US" sz="3200" dirty="0" smtClean="0"/>
              <a:t>.</a:t>
            </a:r>
          </a:p>
          <a:p>
            <a:r>
              <a:rPr lang="en-US" sz="3200" b="1" dirty="0" smtClean="0"/>
              <a:t>Braille Output: </a:t>
            </a:r>
            <a:r>
              <a:rPr lang="en-US" sz="3200" dirty="0" smtClean="0"/>
              <a:t>The High Tech Center has the equipment to produce Braille documents.</a:t>
            </a:r>
          </a:p>
          <a:p>
            <a:endParaRPr lang="en-US" dirty="0" smtClean="0"/>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a:bodyPr>
          <a:lstStyle/>
          <a:p>
            <a:r>
              <a:rPr lang="en-US" sz="3200" b="1" dirty="0" smtClean="0"/>
              <a:t>TeleSensory </a:t>
            </a:r>
            <a:r>
              <a:rPr lang="en-US" sz="3200" b="1" dirty="0" smtClean="0"/>
              <a:t>Versapoint:</a:t>
            </a:r>
            <a:r>
              <a:rPr lang="en-US" sz="3200" dirty="0" smtClean="0"/>
              <a:t> This Braille Embosser prints at a rate of 40 characters per second, and it allows for various paper sizes and weight. Its memory can hold up to 30 Braille pages. And, it can print sideways.</a:t>
            </a:r>
          </a:p>
          <a:p>
            <a:r>
              <a:rPr lang="en-US" sz="3200" b="1" dirty="0" smtClean="0"/>
              <a:t>Braille Translator: </a:t>
            </a:r>
            <a:r>
              <a:rPr lang="en-US" sz="3200" dirty="0" smtClean="0"/>
              <a:t>This software transfers computer generated text into Braille data. It creates a Braille version of the original text file, which can be embossed.</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Reading Machines</a:t>
            </a:r>
            <a:endParaRPr lang="en-US" dirty="0"/>
          </a:p>
        </p:txBody>
      </p:sp>
      <p:sp>
        <p:nvSpPr>
          <p:cNvPr id="3" name="Content Placeholder 2"/>
          <p:cNvSpPr>
            <a:spLocks noGrp="1"/>
          </p:cNvSpPr>
          <p:nvPr>
            <p:ph idx="1"/>
          </p:nvPr>
        </p:nvSpPr>
        <p:spPr/>
        <p:txBody>
          <a:bodyPr>
            <a:normAutofit lnSpcReduction="10000"/>
          </a:bodyPr>
          <a:lstStyle/>
          <a:p>
            <a:r>
              <a:rPr lang="en-US" dirty="0" smtClean="0"/>
              <a:t>A </a:t>
            </a:r>
            <a:r>
              <a:rPr lang="en-US" dirty="0" smtClean="0"/>
              <a:t>reading machine transforms printed material into an electronic data form that is read by a speech synthesizer.</a:t>
            </a:r>
          </a:p>
          <a:p>
            <a:r>
              <a:rPr lang="en-US" b="1" dirty="0" smtClean="0"/>
              <a:t>Kurzweil:</a:t>
            </a:r>
            <a:r>
              <a:rPr lang="en-US" dirty="0" smtClean="0"/>
              <a:t> This is a stand-alone reading machine, which incorporates a scanner, speech synthesizer, and other components into a single unit. It has voice type and speed control as well as punctuation and tone control. It can easily read books, handouts, and printouts. </a:t>
            </a:r>
            <a:r>
              <a:rPr lang="en-US" dirty="0" smtClean="0"/>
              <a:t>It </a:t>
            </a:r>
            <a:r>
              <a:rPr lang="en-US" dirty="0" smtClean="0"/>
              <a:t>can scan, recognize, and store up to thirty pages before beginning to read. Its control pad is the size of a numerical keypad.</a:t>
            </a: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lstStyle/>
          <a:p>
            <a:pPr algn="ctr"/>
            <a:r>
              <a:rPr lang="en-US" b="1" dirty="0" smtClean="0"/>
              <a:t>Pointing Devices</a:t>
            </a:r>
            <a:endParaRPr lang="en-US" dirty="0"/>
          </a:p>
        </p:txBody>
      </p:sp>
      <p:sp>
        <p:nvSpPr>
          <p:cNvPr id="3" name="Content Placeholder 2"/>
          <p:cNvSpPr>
            <a:spLocks noGrp="1"/>
          </p:cNvSpPr>
          <p:nvPr>
            <p:ph idx="1"/>
          </p:nvPr>
        </p:nvSpPr>
        <p:spPr>
          <a:xfrm>
            <a:off x="457200" y="1600200"/>
            <a:ext cx="8229600" cy="4724400"/>
          </a:xfrm>
        </p:spPr>
        <p:txBody>
          <a:bodyPr>
            <a:normAutofit/>
          </a:bodyPr>
          <a:lstStyle/>
          <a:p>
            <a:r>
              <a:rPr lang="en-US" sz="2800" dirty="0" smtClean="0"/>
              <a:t>Students </a:t>
            </a:r>
            <a:r>
              <a:rPr lang="en-US" sz="2800" dirty="0" smtClean="0"/>
              <a:t>with severely limited hand mobility or limited speech may be able to use a pointing device to access a computer. A pointing device or typing aid is typically a wand or stick used to strike keys on the keyboard. They are commonly worn on the head, held in the mouth, strapped to the chin, or held in the hand. They can be used with alternate keyboards such as an on-screen keyboard which can be accessed with a track ball or a head mouse</a:t>
            </a:r>
            <a:r>
              <a:rPr lang="en-US" sz="2800" dirty="0" smtClean="0"/>
              <a:t>.</a:t>
            </a:r>
            <a:endParaRPr lang="en-US" sz="2800" dirty="0" smtClean="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r>
              <a:rPr lang="en-US" sz="3200" b="1" dirty="0" smtClean="0"/>
              <a:t>Head Master: </a:t>
            </a:r>
            <a:r>
              <a:rPr lang="en-US" sz="3200" dirty="0" smtClean="0"/>
              <a:t>Head master is for students who are unable to use their hands but have good head control. Head master replaces the mouse with a head set. The headset moves the mouse cursor on the screen. All mouse actions can be performed with it. A puff switch or other switches perform the mouse button clicks. In order to enter text, an on screen keyboard like WiViK is needed.</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lstStyle/>
          <a:p>
            <a:r>
              <a:rPr lang="en-US" sz="2800" b="1" dirty="0" smtClean="0"/>
              <a:t>WiViK:</a:t>
            </a:r>
            <a:r>
              <a:rPr lang="en-US" sz="2800" dirty="0" smtClean="0"/>
              <a:t> WiVik is an on screen keyboard that enables students to type with any Windows pointing device (such as a Headmaster, track ball, mouse, etc) in any Windows application. Keys are selected by pointing to the keyboard and clicking or dwelling. The keyboard is a movable, resizable window. It has word predication with the rate enhancement package.</a:t>
            </a:r>
          </a:p>
          <a:p>
            <a:r>
              <a:rPr lang="en-US" sz="2800" b="1" dirty="0" smtClean="0"/>
              <a:t>Gyro-Mouse: </a:t>
            </a:r>
            <a:r>
              <a:rPr lang="en-US" sz="2800" dirty="0" smtClean="0"/>
              <a:t>This device is designed to provide reliable mouse manipulation for people with </a:t>
            </a:r>
            <a:r>
              <a:rPr lang="en-US" sz="2800" dirty="0" smtClean="0"/>
              <a:t>disabilities.</a:t>
            </a:r>
            <a:endParaRPr lang="en-US" sz="2800" dirty="0" smtClean="0"/>
          </a:p>
          <a:p>
            <a:pPr>
              <a:buNone/>
            </a:pP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89888"/>
          </a:xfrm>
        </p:spPr>
        <p:txBody>
          <a:bodyPr>
            <a:normAutofit fontScale="90000"/>
          </a:bodyPr>
          <a:lstStyle/>
          <a:p>
            <a:pPr algn="ctr"/>
            <a:r>
              <a:rPr lang="en-US" b="1" dirty="0" smtClean="0"/>
              <a:t>Speech Recognition</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sz="2800" b="1" dirty="0" smtClean="0"/>
              <a:t>DragonDictate </a:t>
            </a:r>
            <a:r>
              <a:rPr lang="en-US" sz="2800" b="1" dirty="0" smtClean="0"/>
              <a:t>for Windows:</a:t>
            </a:r>
            <a:r>
              <a:rPr lang="en-US" sz="2800" dirty="0" smtClean="0"/>
              <a:t> DragonDictate is a large vocabulary, speech-recognition system. It lets you enter commands and dictate text with speech. DragonDictate can be used with most Windows applications and Windows itself It can work with a keyboard, mouse, or completely hands free. The dictation is done with short pauses between words. It can reach dictation speeds of up to 35 words per minutes.</a:t>
            </a:r>
            <a:br>
              <a:rPr lang="en-US" sz="2800" dirty="0" smtClean="0"/>
            </a:br>
            <a:r>
              <a:rPr lang="en-US" dirty="0" smtClean="0"/>
              <a:t/>
            </a:r>
            <a:br>
              <a:rPr lang="en-US" dirty="0" smtClean="0"/>
            </a:br>
            <a:endParaRPr lang="en-US" dirty="0" smtClean="0"/>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a:bodyPr>
          <a:lstStyle/>
          <a:p>
            <a:r>
              <a:rPr lang="en-US" sz="2800" b="1" dirty="0" smtClean="0"/>
              <a:t>Dragon Naturally Speaking:</a:t>
            </a:r>
            <a:r>
              <a:rPr lang="en-US" sz="2800" dirty="0" smtClean="0"/>
              <a:t> Dragon Naturally Speaking is a speaker dependent, continuous speech recognition system. The active vocabulary size is 30,000 words with a 230,000-word dictionary, which allows for accurate word prediction and spelling. Text can be dictated at around one hundred words per minute at very high levels of accuracy. This program is recommended for persons with repetitive strain injury or moderate to severe physical disabilities.</a:t>
            </a:r>
            <a:endParaRPr lang="en-US" sz="2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a:bodyPr>
          <a:lstStyle/>
          <a:p>
            <a:pPr algn="ctr"/>
            <a:r>
              <a:rPr lang="en-US" sz="4400" b="1" dirty="0" smtClean="0"/>
              <a:t>Implications</a:t>
            </a:r>
            <a:endParaRPr lang="en-US" sz="4400" b="1" dirty="0"/>
          </a:p>
        </p:txBody>
      </p:sp>
      <p:sp>
        <p:nvSpPr>
          <p:cNvPr id="3" name="Content Placeholder 2"/>
          <p:cNvSpPr>
            <a:spLocks noGrp="1"/>
          </p:cNvSpPr>
          <p:nvPr>
            <p:ph idx="1"/>
          </p:nvPr>
        </p:nvSpPr>
        <p:spPr/>
        <p:txBody>
          <a:bodyPr/>
          <a:lstStyle/>
          <a:p>
            <a:r>
              <a:rPr lang="en-US" dirty="0" smtClean="0"/>
              <a:t>Of the institutions </a:t>
            </a:r>
            <a:r>
              <a:rPr lang="en-US" dirty="0" smtClean="0"/>
              <a:t>offering distance </a:t>
            </a:r>
            <a:r>
              <a:rPr lang="en-US" dirty="0" smtClean="0"/>
              <a:t>education courses, 18 percent indicated that they followed established accessibility guidelines or recommendations for users with disabilities to a major extent, 28 percent followed the guidelines to a moderate extent, 18 percent followed the guidelines to a 'minor extent, 3 percent did not follow the guidelines at all, and 33 percent did not know if the web sites followed accessibility </a:t>
            </a:r>
            <a:r>
              <a:rPr lang="en-US" dirty="0" smtClean="0"/>
              <a:t>guidelines (Hoffman 2005).</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Autofit/>
          </a:bodyPr>
          <a:lstStyle/>
          <a:p>
            <a:r>
              <a:rPr lang="en-US" sz="3200" dirty="0" smtClean="0"/>
              <a:t>In addition to improving access, students with disabilities should receive the support they require to ensure success in their studies. </a:t>
            </a:r>
          </a:p>
          <a:p>
            <a:r>
              <a:rPr lang="en-US" sz="3200" dirty="0" smtClean="0"/>
              <a:t>Studies show that postsecondary students with disabilities who receive appropriate support services persist in their studies and graduate at the same rates as their non-disabled counterparts (Horn &amp; Berktold, 1999).</a:t>
            </a:r>
          </a:p>
          <a:p>
            <a:endParaRPr lang="en-US" sz="32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838200"/>
          </a:xfrm>
        </p:spPr>
        <p:txBody>
          <a:bodyPr>
            <a:normAutofit/>
          </a:bodyPr>
          <a:lstStyle/>
          <a:p>
            <a:pPr algn="ctr"/>
            <a:r>
              <a:rPr lang="en-US" sz="4400" b="1" dirty="0" smtClean="0"/>
              <a:t>Conclusion</a:t>
            </a:r>
            <a:endParaRPr lang="en-US" sz="4400" b="1" dirty="0"/>
          </a:p>
        </p:txBody>
      </p:sp>
      <p:sp>
        <p:nvSpPr>
          <p:cNvPr id="3" name="Content Placeholder 2"/>
          <p:cNvSpPr>
            <a:spLocks noGrp="1"/>
          </p:cNvSpPr>
          <p:nvPr>
            <p:ph idx="1"/>
          </p:nvPr>
        </p:nvSpPr>
        <p:spPr>
          <a:xfrm>
            <a:off x="457200" y="1295400"/>
            <a:ext cx="8229600" cy="4648200"/>
          </a:xfrm>
        </p:spPr>
        <p:txBody>
          <a:bodyPr>
            <a:noAutofit/>
          </a:bodyPr>
          <a:lstStyle/>
          <a:p>
            <a:r>
              <a:rPr lang="en-US" sz="2800" dirty="0" smtClean="0"/>
              <a:t>For the most part, </a:t>
            </a:r>
            <a:r>
              <a:rPr lang="en-US" sz="2800" dirty="0" smtClean="0"/>
              <a:t>distance education </a:t>
            </a:r>
            <a:r>
              <a:rPr lang="en-US" sz="2800" dirty="0" smtClean="0"/>
              <a:t>students with disabilities </a:t>
            </a:r>
            <a:r>
              <a:rPr lang="en-US" sz="2800" dirty="0" smtClean="0"/>
              <a:t>can </a:t>
            </a:r>
            <a:r>
              <a:rPr lang="en-US" sz="2800" dirty="0" smtClean="0"/>
              <a:t>get the equipment they need to make up for their impairments. Blind students can use software that reads on-line text aloud or produces a Braille message for the students to </a:t>
            </a:r>
            <a:r>
              <a:rPr lang="en-US" sz="2800" dirty="0" smtClean="0"/>
              <a:t>follow and students </a:t>
            </a:r>
            <a:r>
              <a:rPr lang="en-US" sz="2800" dirty="0" smtClean="0"/>
              <a:t>who cannot move their arms easily can use adaptive equipment to manipulate the computer with other parts of their bodies</a:t>
            </a:r>
            <a:r>
              <a:rPr lang="en-US" sz="2800" dirty="0" smtClean="0"/>
              <a:t>.(Carnavale 1999).</a:t>
            </a:r>
          </a:p>
          <a:p>
            <a:r>
              <a:rPr lang="en-US" sz="2800" dirty="0" smtClean="0"/>
              <a:t>There is still much to be done if virtual </a:t>
            </a:r>
            <a:r>
              <a:rPr lang="en-US" sz="2800" dirty="0" smtClean="0"/>
              <a:t>classrooms </a:t>
            </a:r>
            <a:r>
              <a:rPr lang="en-US" sz="2800" dirty="0" smtClean="0"/>
              <a:t>are to </a:t>
            </a:r>
            <a:r>
              <a:rPr lang="en-US" sz="2800" dirty="0" smtClean="0"/>
              <a:t>be held to the same accessibility standards as conventional </a:t>
            </a:r>
            <a:r>
              <a:rPr lang="en-US" sz="2800" dirty="0" smtClean="0"/>
              <a:t>classrooms.</a:t>
            </a:r>
            <a:endParaRPr lang="en-US" sz="2800" dirty="0" smtClean="0"/>
          </a:p>
          <a:p>
            <a:endParaRPr lang="en-US" sz="20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fontScale="92500" lnSpcReduction="20000"/>
          </a:bodyPr>
          <a:lstStyle/>
          <a:p>
            <a:r>
              <a:rPr lang="en-US" sz="2800" dirty="0" smtClean="0"/>
              <a:t>For the answer s to questions about assistive technology (AT), to demonstrate a new device, preview software, or locate a new way to present augmentative communication symbols, find the nearest Assistive Technology Resource Center(s) (ATRC). Every state has at least one ATRC. </a:t>
            </a:r>
          </a:p>
          <a:p>
            <a:r>
              <a:rPr lang="en-US" sz="2800" dirty="0" smtClean="0"/>
              <a:t>Most ATRCs offer individual or group training, a loan library, and a physical lab to view and explore options for augmentative communication, software and devices. </a:t>
            </a:r>
          </a:p>
          <a:p>
            <a:r>
              <a:rPr lang="en-US" sz="2800" dirty="0" smtClean="0"/>
              <a:t>Much of what colleges can do to make Web pages accessible is fairly simple. But making sure that the education disabled students get is equivalent to that received by other students requires more effort--and maybe more cash. </a:t>
            </a: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pPr algn="ctr"/>
            <a:r>
              <a:rPr lang="en-US" sz="4400" b="1" dirty="0" smtClean="0"/>
              <a:t>References</a:t>
            </a:r>
            <a:endParaRPr lang="en-US" sz="4400" b="1" dirty="0"/>
          </a:p>
        </p:txBody>
      </p:sp>
      <p:sp>
        <p:nvSpPr>
          <p:cNvPr id="3" name="Content Placeholder 2"/>
          <p:cNvSpPr>
            <a:spLocks noGrp="1"/>
          </p:cNvSpPr>
          <p:nvPr>
            <p:ph idx="1"/>
          </p:nvPr>
        </p:nvSpPr>
        <p:spPr>
          <a:xfrm>
            <a:off x="457200" y="1935480"/>
            <a:ext cx="8229600" cy="4693920"/>
          </a:xfrm>
        </p:spPr>
        <p:txBody>
          <a:bodyPr>
            <a:normAutofit fontScale="92500" lnSpcReduction="20000"/>
          </a:bodyPr>
          <a:lstStyle/>
          <a:p>
            <a:r>
              <a:rPr lang="en-US" sz="1800" dirty="0" smtClean="0"/>
              <a:t>Ashton, Tamarah M. (2006). “Assistive Technology”. </a:t>
            </a:r>
            <a:r>
              <a:rPr lang="en-US" sz="1800" i="1" dirty="0" smtClean="0"/>
              <a:t>Journal of Special Education </a:t>
            </a:r>
            <a:r>
              <a:rPr lang="en-US" sz="1800" i="1" dirty="0" smtClean="0"/>
              <a:t>	Technology</a:t>
            </a:r>
            <a:r>
              <a:rPr lang="en-US" sz="1800" i="1" dirty="0" smtClean="0"/>
              <a:t>.</a:t>
            </a:r>
            <a:r>
              <a:rPr lang="en-US" sz="1800" dirty="0" smtClean="0"/>
              <a:t>  Norman</a:t>
            </a:r>
            <a:r>
              <a:rPr lang="en-US" sz="1800" dirty="0" smtClean="0"/>
              <a:t>: Fall 2006</a:t>
            </a:r>
            <a:r>
              <a:rPr lang="en-US" sz="1800" dirty="0" smtClean="0"/>
              <a:t>.  Vol. 21,  Iss. 4,  p. 55-57  (3 pp.)</a:t>
            </a:r>
            <a:endParaRPr lang="en-US" sz="1800" dirty="0" smtClean="0"/>
          </a:p>
          <a:p>
            <a:r>
              <a:rPr lang="en-US" sz="1800" dirty="0" smtClean="0"/>
              <a:t>Carnevale</a:t>
            </a:r>
            <a:r>
              <a:rPr lang="en-US" sz="1800" dirty="0" smtClean="0"/>
              <a:t>, D. </a:t>
            </a:r>
            <a:r>
              <a:rPr lang="en-US" sz="1800" dirty="0" smtClean="0"/>
              <a:t>(1999)."Colleges </a:t>
            </a:r>
            <a:r>
              <a:rPr lang="en-US" sz="1800" dirty="0" smtClean="0"/>
              <a:t>Strive to Give Disabled Students Access to On-Line Courses." </a:t>
            </a:r>
            <a:r>
              <a:rPr lang="en-US" sz="1800" i="1" dirty="0" smtClean="0"/>
              <a:t>The </a:t>
            </a:r>
            <a:r>
              <a:rPr lang="en-US" sz="1800" i="1" dirty="0" smtClean="0"/>
              <a:t>	Chronicle 	of  Higher </a:t>
            </a:r>
            <a:r>
              <a:rPr lang="en-US" sz="1800" i="1" dirty="0" smtClean="0"/>
              <a:t>Education</a:t>
            </a:r>
            <a:r>
              <a:rPr lang="en-US" sz="1800" dirty="0" smtClean="0"/>
              <a:t>, October 29, 1999</a:t>
            </a:r>
            <a:r>
              <a:rPr lang="en-US" sz="1800" dirty="0" smtClean="0"/>
              <a:t>.</a:t>
            </a:r>
          </a:p>
          <a:p>
            <a:r>
              <a:rPr lang="en-US" sz="1800" dirty="0" smtClean="0"/>
              <a:t>Carnevale</a:t>
            </a:r>
            <a:r>
              <a:rPr lang="en-US" sz="1800" dirty="0" smtClean="0"/>
              <a:t>, D</a:t>
            </a:r>
            <a:r>
              <a:rPr lang="en-US" sz="1800" dirty="0" smtClean="0"/>
              <a:t>.</a:t>
            </a:r>
            <a:r>
              <a:rPr lang="en-US" sz="1800" dirty="0" smtClean="0"/>
              <a:t>  </a:t>
            </a:r>
            <a:r>
              <a:rPr lang="en-US" sz="1800" dirty="0" smtClean="0"/>
              <a:t>(2003). “Congress </a:t>
            </a:r>
            <a:r>
              <a:rPr lang="en-US" sz="1800" dirty="0" smtClean="0"/>
              <a:t>May Boost Online Programs That Aid Students Who Have </a:t>
            </a:r>
            <a:r>
              <a:rPr lang="en-US" sz="1800" dirty="0" smtClean="0"/>
              <a:t>	Disabilities”. </a:t>
            </a:r>
            <a:r>
              <a:rPr lang="en-US" sz="1800" i="1" dirty="0" smtClean="0"/>
              <a:t>The </a:t>
            </a:r>
            <a:r>
              <a:rPr lang="en-US" sz="1800" i="1" dirty="0" smtClean="0"/>
              <a:t>Chronicle of Higher Education</a:t>
            </a:r>
            <a:r>
              <a:rPr lang="en-US" sz="1800" dirty="0" smtClean="0"/>
              <a:t>.  Washington</a:t>
            </a:r>
            <a:r>
              <a:rPr lang="en-US" sz="1800" dirty="0" smtClean="0"/>
              <a:t>: Nov </a:t>
            </a:r>
            <a:r>
              <a:rPr lang="en-US" sz="1800" dirty="0" smtClean="0"/>
              <a:t>28</a:t>
            </a:r>
            <a:r>
              <a:rPr lang="en-US" sz="1800" dirty="0" smtClean="0"/>
              <a:t>,.</a:t>
            </a:r>
            <a:r>
              <a:rPr lang="en-US" sz="1800" dirty="0" smtClean="0"/>
              <a:t>  Vol. 50,  Iss. </a:t>
            </a:r>
            <a:r>
              <a:rPr lang="en-US" sz="1800" dirty="0" smtClean="0"/>
              <a:t>	14</a:t>
            </a:r>
            <a:r>
              <a:rPr lang="en-US" sz="1800" dirty="0" smtClean="0"/>
              <a:t>,  p. A.34 </a:t>
            </a:r>
            <a:endParaRPr lang="en-US" sz="1800" dirty="0" smtClean="0"/>
          </a:p>
          <a:p>
            <a:r>
              <a:rPr lang="en-US" sz="1800" dirty="0" smtClean="0"/>
              <a:t>Farrell</a:t>
            </a:r>
            <a:r>
              <a:rPr lang="en-US" sz="1800" dirty="0" smtClean="0"/>
              <a:t>, G. (2003). </a:t>
            </a:r>
            <a:r>
              <a:rPr lang="en-US" sz="1800" i="1" dirty="0" smtClean="0"/>
              <a:t>COL LMS Open Source</a:t>
            </a:r>
            <a:r>
              <a:rPr lang="en-US" sz="1800" dirty="0" smtClean="0"/>
              <a:t>. Vancouver, BC.: Commonwealth of Learning. Retrieved </a:t>
            </a:r>
            <a:r>
              <a:rPr lang="en-US" sz="1800" dirty="0" smtClean="0"/>
              <a:t>	November </a:t>
            </a:r>
            <a:r>
              <a:rPr lang="en-US" sz="1800" dirty="0" smtClean="0"/>
              <a:t>20, </a:t>
            </a:r>
            <a:r>
              <a:rPr lang="en-US" sz="1800" dirty="0" smtClean="0"/>
              <a:t>2007 </a:t>
            </a:r>
            <a:r>
              <a:rPr lang="en-US" sz="1800" dirty="0" smtClean="0"/>
              <a:t>from: http:</a:t>
            </a:r>
            <a:r>
              <a:rPr lang="en-US" sz="1800" u="sng" dirty="0" smtClean="0"/>
              <a:t>//</a:t>
            </a:r>
            <a:r>
              <a:rPr lang="en-US" sz="1800" dirty="0" smtClean="0"/>
              <a:t>www.col.org</a:t>
            </a:r>
            <a:r>
              <a:rPr lang="en-US" sz="1800" u="sng" dirty="0" smtClean="0"/>
              <a:t>/</a:t>
            </a:r>
            <a:r>
              <a:rPr lang="en-US" sz="1800" dirty="0" smtClean="0"/>
              <a:t>Consultancies</a:t>
            </a:r>
            <a:r>
              <a:rPr lang="en-US" sz="1800" u="sng" dirty="0" smtClean="0"/>
              <a:t>/</a:t>
            </a:r>
            <a:r>
              <a:rPr lang="en-US" sz="1800" dirty="0" smtClean="0"/>
              <a:t>03LMSOpenSource.htm </a:t>
            </a:r>
            <a:endParaRPr lang="en-US" sz="1800" dirty="0" smtClean="0"/>
          </a:p>
          <a:p>
            <a:r>
              <a:rPr lang="en-US" sz="1800" dirty="0" smtClean="0"/>
              <a:t>Bob Hoffman, Kendall Hartley, Randall Boone. (2005). “Reaching Accessibility: Guidelines for </a:t>
            </a:r>
            <a:r>
              <a:rPr lang="en-US" sz="1800" dirty="0" smtClean="0"/>
              <a:t>	Creating 	and </a:t>
            </a:r>
            <a:r>
              <a:rPr lang="en-US" sz="1800" dirty="0" smtClean="0"/>
              <a:t>Refining Digital Learning Materials”. </a:t>
            </a:r>
            <a:r>
              <a:rPr lang="en-US" sz="1800" i="1" dirty="0" smtClean="0"/>
              <a:t>Intervention in School and </a:t>
            </a:r>
            <a:r>
              <a:rPr lang="en-US" sz="1800" i="1" dirty="0" smtClean="0"/>
              <a:t>	Clinic</a:t>
            </a:r>
            <a:r>
              <a:rPr lang="en-US" sz="1800" i="1" dirty="0" smtClean="0"/>
              <a:t>.</a:t>
            </a:r>
            <a:r>
              <a:rPr lang="en-US" sz="1800" dirty="0" smtClean="0"/>
              <a:t>  Austin</a:t>
            </a:r>
            <a:r>
              <a:rPr lang="en-US" sz="1800" dirty="0" smtClean="0"/>
              <a:t>: Jan 2005</a:t>
            </a:r>
            <a:r>
              <a:rPr lang="en-US" sz="1800" dirty="0" smtClean="0"/>
              <a:t>.  Vol. 40,  Iss. 3,  p. 171-176  (6 pp.) </a:t>
            </a:r>
            <a:endParaRPr lang="en-US" sz="1800" dirty="0" smtClean="0"/>
          </a:p>
          <a:p>
            <a:r>
              <a:rPr lang="en-US" sz="1800" dirty="0" smtClean="0"/>
              <a:t>Horn, L., &amp; Berktold, J. (1999). </a:t>
            </a:r>
            <a:r>
              <a:rPr lang="en-US" sz="1800" i="1" dirty="0" smtClean="0"/>
              <a:t>Students with disabilities on postsecondary education: A profile </a:t>
            </a:r>
            <a:r>
              <a:rPr lang="en-US" sz="1800" i="1" dirty="0" smtClean="0"/>
              <a:t>of 	preparation</a:t>
            </a:r>
            <a:r>
              <a:rPr lang="en-US" sz="1800" i="1" dirty="0" smtClean="0"/>
              <a:t>, participation and outcomes</a:t>
            </a:r>
            <a:r>
              <a:rPr lang="en-US" sz="1800" dirty="0" smtClean="0"/>
              <a:t>. (NCES 1999-187). Washington, DC: US</a:t>
            </a:r>
          </a:p>
          <a:p>
            <a:r>
              <a:rPr lang="en-US" sz="1800" dirty="0" smtClean="0"/>
              <a:t>Los Medanos College. </a:t>
            </a:r>
            <a:r>
              <a:rPr lang="en-US" sz="1800" i="1" dirty="0" smtClean="0"/>
              <a:t> Disabled Students Programs and Services. </a:t>
            </a:r>
            <a:r>
              <a:rPr lang="en-US" sz="1800" dirty="0" smtClean="0"/>
              <a:t>Retrieved December 10</a:t>
            </a:r>
            <a:r>
              <a:rPr lang="en-US" sz="1800" baseline="30000" dirty="0" smtClean="0"/>
              <a:t>th</a:t>
            </a:r>
            <a:r>
              <a:rPr lang="en-US" sz="1800" dirty="0" smtClean="0"/>
              <a:t> </a:t>
            </a:r>
            <a:r>
              <a:rPr lang="en-US" sz="1800" dirty="0" smtClean="0"/>
              <a:t>2007 from: </a:t>
            </a:r>
            <a:r>
              <a:rPr lang="en-US" sz="1800" dirty="0" smtClean="0"/>
              <a:t>	</a:t>
            </a:r>
            <a:r>
              <a:rPr lang="en-US" sz="1800" dirty="0" smtClean="0">
                <a:solidFill>
                  <a:schemeClr val="accent1"/>
                </a:solidFill>
                <a:hlinkClick r:id="rId2"/>
              </a:rPr>
              <a:t>http</a:t>
            </a:r>
            <a:r>
              <a:rPr lang="en-US" sz="1800" dirty="0" smtClean="0">
                <a:solidFill>
                  <a:schemeClr val="accent1"/>
                </a:solidFill>
                <a:hlinkClick r:id="rId2"/>
              </a:rPr>
              <a:t>://</a:t>
            </a:r>
            <a:r>
              <a:rPr lang="en-US" sz="1800" dirty="0" smtClean="0">
                <a:solidFill>
                  <a:schemeClr val="accent1"/>
                </a:solidFill>
                <a:hlinkClick r:id="rId2"/>
              </a:rPr>
              <a:t>www.losmedanos.edu/hightechcenter/software.html</a:t>
            </a:r>
            <a:endParaRPr lang="en-US" sz="1800" dirty="0" smtClean="0">
              <a:solidFill>
                <a:schemeClr val="accent1"/>
              </a:solidFill>
            </a:endParaRPr>
          </a:p>
          <a:p>
            <a:endParaRPr lang="en-US" sz="1800" dirty="0" smtClean="0"/>
          </a:p>
          <a:p>
            <a:endParaRPr lang="en-US" sz="1400"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724400"/>
          </a:xfrm>
        </p:spPr>
        <p:txBody>
          <a:bodyPr>
            <a:normAutofit/>
          </a:bodyPr>
          <a:lstStyle/>
          <a:p>
            <a:r>
              <a:rPr lang="en-US" sz="1600" dirty="0" smtClean="0"/>
              <a:t>Moisey, Susan D . (2004). “Students with Disabilities in Distance Education: </a:t>
            </a:r>
            <a:r>
              <a:rPr lang="en-US" sz="1600" dirty="0" smtClean="0"/>
              <a:t>	Characteristics</a:t>
            </a:r>
            <a:r>
              <a:rPr lang="en-US" sz="1600" dirty="0" smtClean="0"/>
              <a:t>, Course </a:t>
            </a:r>
            <a:r>
              <a:rPr lang="en-US" sz="1600" dirty="0" smtClean="0"/>
              <a:t>Enrollment </a:t>
            </a:r>
            <a:r>
              <a:rPr lang="en-US" sz="1600" dirty="0" smtClean="0"/>
              <a:t>and Completion, and Support </a:t>
            </a:r>
            <a:r>
              <a:rPr lang="en-US" sz="1600" dirty="0" smtClean="0"/>
              <a:t>	Services</a:t>
            </a:r>
            <a:r>
              <a:rPr lang="en-US" sz="1600" dirty="0" smtClean="0"/>
              <a:t>”. </a:t>
            </a:r>
            <a:r>
              <a:rPr lang="en-US" sz="1600" i="1" dirty="0" smtClean="0"/>
              <a:t>Journal of Distance </a:t>
            </a:r>
            <a:r>
              <a:rPr lang="en-US" sz="1600" i="1" dirty="0" smtClean="0"/>
              <a:t>Education</a:t>
            </a:r>
            <a:r>
              <a:rPr lang="en-US" sz="1600" i="1" dirty="0" smtClean="0"/>
              <a:t>.</a:t>
            </a:r>
            <a:r>
              <a:rPr lang="en-US" sz="1600" dirty="0" smtClean="0"/>
              <a:t>  Ottawa</a:t>
            </a:r>
            <a:r>
              <a:rPr lang="en-US" sz="1600" dirty="0" smtClean="0"/>
              <a:t>: Spring 2004</a:t>
            </a:r>
            <a:r>
              <a:rPr lang="en-US" sz="1600" dirty="0" smtClean="0"/>
              <a:t>.  Vol. 19,  Iss. </a:t>
            </a:r>
            <a:r>
              <a:rPr lang="en-US" sz="1600" dirty="0" smtClean="0"/>
              <a:t>	1</a:t>
            </a:r>
            <a:r>
              <a:rPr lang="en-US" sz="1600" dirty="0" smtClean="0"/>
              <a:t>,  p. 73-91  (19 pp.)</a:t>
            </a:r>
          </a:p>
          <a:p>
            <a:r>
              <a:rPr lang="en-US" sz="1600" dirty="0" smtClean="0"/>
              <a:t>Richardson, John T. E., Long,  Gary L., Foster, Susan B.  (2004). “Academic Engagement </a:t>
            </a:r>
            <a:r>
              <a:rPr lang="en-US" sz="1600" dirty="0" smtClean="0"/>
              <a:t>	in </a:t>
            </a:r>
            <a:r>
              <a:rPr lang="en-US" sz="1600" dirty="0" smtClean="0"/>
              <a:t>Students </a:t>
            </a:r>
            <a:r>
              <a:rPr lang="en-US" sz="1600" dirty="0" smtClean="0"/>
              <a:t>with </a:t>
            </a:r>
            <a:r>
              <a:rPr lang="en-US" sz="1600" dirty="0" smtClean="0"/>
              <a:t>a </a:t>
            </a:r>
            <a:r>
              <a:rPr lang="en-US" sz="1600" dirty="0" smtClean="0"/>
              <a:t>Hearing </a:t>
            </a:r>
            <a:r>
              <a:rPr lang="en-US" sz="1600" dirty="0" smtClean="0"/>
              <a:t>Loss in Distance Education”. </a:t>
            </a:r>
            <a:r>
              <a:rPr lang="en-US" sz="1600" i="1" dirty="0" smtClean="0"/>
              <a:t>Journal of Deaf </a:t>
            </a:r>
            <a:r>
              <a:rPr lang="en-US" sz="1600" i="1" dirty="0" smtClean="0"/>
              <a:t>	Studies 	and </a:t>
            </a:r>
            <a:r>
              <a:rPr lang="en-US" sz="1600" i="1" dirty="0" smtClean="0"/>
              <a:t>Deaf </a:t>
            </a:r>
            <a:r>
              <a:rPr lang="en-US" sz="1600" i="1" dirty="0" smtClean="0"/>
              <a:t>Education</a:t>
            </a:r>
            <a:r>
              <a:rPr lang="en-US" sz="1600" i="1" dirty="0" smtClean="0"/>
              <a:t>.</a:t>
            </a:r>
            <a:r>
              <a:rPr lang="en-US" sz="1600" dirty="0" smtClean="0"/>
              <a:t>  Cary: </a:t>
            </a:r>
            <a:r>
              <a:rPr lang="en-US" sz="1600" dirty="0" smtClean="0"/>
              <a:t>Winter </a:t>
            </a:r>
            <a:r>
              <a:rPr lang="en-US" sz="1600" dirty="0" smtClean="0"/>
              <a:t>2004.  Vol. 9,  Iss. 1,  p. 68 </a:t>
            </a:r>
          </a:p>
          <a:p>
            <a:r>
              <a:rPr lang="en-US" sz="1600" dirty="0" smtClean="0"/>
              <a:t>Smith, Sean J.,  Meyen, Edward L.. (2003). “Applications of Online Instruction: An </a:t>
            </a:r>
            <a:r>
              <a:rPr lang="en-US" sz="1600" dirty="0" smtClean="0"/>
              <a:t>	Overview </a:t>
            </a:r>
            <a:r>
              <a:rPr lang="en-US" sz="1600" dirty="0" smtClean="0"/>
              <a:t>for </a:t>
            </a:r>
            <a:r>
              <a:rPr lang="en-US" sz="1600" dirty="0" smtClean="0"/>
              <a:t>Teachers</a:t>
            </a:r>
            <a:r>
              <a:rPr lang="en-US" sz="1600" dirty="0" smtClean="0"/>
              <a:t>, </a:t>
            </a:r>
            <a:r>
              <a:rPr lang="en-US" sz="1600" dirty="0" smtClean="0"/>
              <a:t>Students </a:t>
            </a:r>
            <a:r>
              <a:rPr lang="en-US" sz="1600" dirty="0" smtClean="0"/>
              <a:t>With Mild Disabilities, and Their </a:t>
            </a:r>
            <a:r>
              <a:rPr lang="en-US" sz="1600" dirty="0" smtClean="0"/>
              <a:t>Parents</a:t>
            </a:r>
            <a:r>
              <a:rPr lang="en-US" sz="1600" dirty="0" smtClean="0"/>
              <a:t>”. Focus </a:t>
            </a:r>
            <a:r>
              <a:rPr lang="en-US" sz="1600" dirty="0" smtClean="0"/>
              <a:t>	on </a:t>
            </a:r>
            <a:r>
              <a:rPr lang="en-US" sz="1600" dirty="0" smtClean="0"/>
              <a:t>Exceptional </a:t>
            </a:r>
            <a:r>
              <a:rPr lang="en-US" sz="1600" dirty="0" smtClean="0"/>
              <a:t>Children [</a:t>
            </a:r>
            <a:r>
              <a:rPr lang="en-US" sz="1600" dirty="0" smtClean="0"/>
              <a:t>H.W. </a:t>
            </a:r>
            <a:r>
              <a:rPr lang="en-US" sz="1600" dirty="0" smtClean="0"/>
              <a:t>Wilson </a:t>
            </a:r>
            <a:r>
              <a:rPr lang="en-US" sz="1600" dirty="0" smtClean="0"/>
              <a:t>- EDUC].  Feb 2003.  Vol. </a:t>
            </a:r>
            <a:r>
              <a:rPr lang="en-US" sz="1600" dirty="0" smtClean="0"/>
              <a:t>35</a:t>
            </a:r>
            <a:r>
              <a:rPr lang="en-US" sz="1600" dirty="0" smtClean="0"/>
              <a:t>,  Iss. 6,  p. 1-15 </a:t>
            </a:r>
          </a:p>
          <a:p>
            <a:r>
              <a:rPr lang="en-US" sz="1600" dirty="0" smtClean="0"/>
              <a:t>Thompson, Melody M. (1998). "Distance Learners in Higher Education." In Chere </a:t>
            </a:r>
            <a:r>
              <a:rPr lang="en-US" sz="1600" dirty="0" smtClean="0"/>
              <a:t>	Campbell </a:t>
            </a:r>
            <a:r>
              <a:rPr lang="en-US" sz="1600" dirty="0" smtClean="0"/>
              <a:t>Gibson, </a:t>
            </a:r>
            <a:r>
              <a:rPr lang="en-US" sz="1600" dirty="0" smtClean="0"/>
              <a:t>ed</a:t>
            </a:r>
            <a:r>
              <a:rPr lang="en-US" sz="1600" dirty="0" smtClean="0"/>
              <a:t>., </a:t>
            </a:r>
            <a:r>
              <a:rPr lang="en-US" sz="1600" i="1" dirty="0" smtClean="0"/>
              <a:t>Distance Learners in Higher Education: Institutional </a:t>
            </a:r>
            <a:r>
              <a:rPr lang="en-US" sz="1600" i="1" dirty="0" smtClean="0"/>
              <a:t>	Responses </a:t>
            </a:r>
            <a:r>
              <a:rPr lang="en-US" sz="1600" i="1" dirty="0" smtClean="0"/>
              <a:t>for Quality Outcomes.</a:t>
            </a:r>
            <a:r>
              <a:rPr lang="en-US" sz="1600" dirty="0" smtClean="0"/>
              <a:t> </a:t>
            </a:r>
            <a:r>
              <a:rPr lang="en-US" sz="1600" dirty="0" smtClean="0"/>
              <a:t>Madison</a:t>
            </a:r>
            <a:r>
              <a:rPr lang="en-US" sz="1600" dirty="0" smtClean="0"/>
              <a:t>, </a:t>
            </a:r>
            <a:r>
              <a:rPr lang="en-US" sz="1600" dirty="0" smtClean="0"/>
              <a:t>WI</a:t>
            </a:r>
            <a:r>
              <a:rPr lang="en-US" sz="1600" dirty="0" smtClean="0"/>
              <a:t>: Atwood Publishing, pp. </a:t>
            </a:r>
            <a:r>
              <a:rPr lang="en-US" sz="1600" dirty="0" smtClean="0"/>
              <a:t>	10-18</a:t>
            </a:r>
            <a:r>
              <a:rPr lang="en-US" sz="1600" dirty="0" smtClean="0"/>
              <a:t>. </a:t>
            </a:r>
          </a:p>
          <a:p>
            <a:endParaRPr lang="en-US"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867400"/>
          </a:xfrm>
        </p:spPr>
        <p:txBody>
          <a:bodyPr>
            <a:normAutofit/>
          </a:bodyPr>
          <a:lstStyle/>
          <a:p>
            <a:r>
              <a:rPr lang="en-US" sz="3200" dirty="0" smtClean="0"/>
              <a:t>Keeping up in an online class, and participating in the development of a group project online, can create </a:t>
            </a:r>
            <a:r>
              <a:rPr lang="en-US" sz="3200" i="1" dirty="0" smtClean="0"/>
              <a:t>huge obstacles </a:t>
            </a:r>
            <a:r>
              <a:rPr lang="en-US" sz="3200" dirty="0" smtClean="0"/>
              <a:t>for disabled learners. </a:t>
            </a:r>
            <a:endParaRPr lang="en-US" sz="3200" dirty="0" smtClean="0"/>
          </a:p>
          <a:p>
            <a:pPr>
              <a:buNone/>
            </a:pPr>
            <a:endParaRPr lang="en-US" sz="3200" dirty="0" smtClean="0"/>
          </a:p>
          <a:p>
            <a:r>
              <a:rPr lang="en-US" sz="3200" dirty="0" smtClean="0"/>
              <a:t>Individuals with visual, motor, or learning disabilities constantly encounter the challenging predicament of attempting to use computer files, software, and Web sites that are not accessible.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a:bodyPr>
          <a:lstStyle/>
          <a:p>
            <a:r>
              <a:rPr lang="en-US" sz="3200" dirty="0" smtClean="0"/>
              <a:t>With proper accommodations, the distance education (DE) environment can be markedly more efficient for the disabled learner than the conventional, face-to-face setting. </a:t>
            </a:r>
          </a:p>
          <a:p>
            <a:endParaRPr lang="en-US" sz="3200" dirty="0" smtClean="0"/>
          </a:p>
          <a:p>
            <a:r>
              <a:rPr lang="en-US" sz="3200" dirty="0" smtClean="0"/>
              <a:t>The </a:t>
            </a:r>
            <a:r>
              <a:rPr lang="en-US" sz="3200" dirty="0" smtClean="0"/>
              <a:t>development of learning management systems (LMS) via open-source software (OSS) methods enhances the online environment for disabled learners. </a:t>
            </a:r>
          </a:p>
          <a:p>
            <a:endParaRPr lang="en-US" sz="3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lstStyle/>
          <a:p>
            <a:r>
              <a:rPr lang="en-US" sz="3200" dirty="0" smtClean="0"/>
              <a:t>For more than three decades, students with disabilities have been attending postsecondary institutions in both Canada and the United States in increasing numbers.</a:t>
            </a:r>
          </a:p>
          <a:p>
            <a:r>
              <a:rPr lang="en-US" sz="3200" dirty="0" smtClean="0"/>
              <a:t>In the United States, services for students with disabilities are mandated by legislation and programs for ensuring access for students with disabilities are common.</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876800"/>
          </a:xfrm>
        </p:spPr>
        <p:txBody>
          <a:bodyPr>
            <a:normAutofit/>
          </a:bodyPr>
          <a:lstStyle/>
          <a:p>
            <a:r>
              <a:rPr lang="en-US" sz="3200" dirty="0" smtClean="0"/>
              <a:t>Because </a:t>
            </a:r>
            <a:r>
              <a:rPr lang="en-US" sz="3200" dirty="0" smtClean="0"/>
              <a:t>technology is used to </a:t>
            </a:r>
            <a:r>
              <a:rPr lang="en-US" sz="3200" dirty="0" smtClean="0"/>
              <a:t>communicate in online learning environments, </a:t>
            </a:r>
            <a:r>
              <a:rPr lang="en-US" sz="3200" dirty="0" smtClean="0"/>
              <a:t>it </a:t>
            </a:r>
            <a:r>
              <a:rPr lang="en-US" sz="3200" dirty="0" smtClean="0"/>
              <a:t>can cause issues </a:t>
            </a:r>
            <a:r>
              <a:rPr lang="en-US" sz="3200" dirty="0" smtClean="0"/>
              <a:t>for students with disabilities. While the technology can be adapted or designed to include individuals with disabilities, inadequate or lack of any accessible design can impose new barriers to full participation in educational opportunities.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972FBCF376DCE4486E2BB78DB3B9A4C" ma:contentTypeVersion="0" ma:contentTypeDescription="Create a new document." ma:contentTypeScope="" ma:versionID="2d214806141b2b5b7a3e31ea6849fa41">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99555E7-71AC-45B6-BA93-CDDBDB947FED}"/>
</file>

<file path=customXml/itemProps2.xml><?xml version="1.0" encoding="utf-8"?>
<ds:datastoreItem xmlns:ds="http://schemas.openxmlformats.org/officeDocument/2006/customXml" ds:itemID="{2A14710D-ED8B-4560-B851-70D103B4B076}"/>
</file>

<file path=customXml/itemProps3.xml><?xml version="1.0" encoding="utf-8"?>
<ds:datastoreItem xmlns:ds="http://schemas.openxmlformats.org/officeDocument/2006/customXml" ds:itemID="{CAE4FF71-8666-4E55-A8D1-C1F1F30D54FB}"/>
</file>

<file path=docProps/app.xml><?xml version="1.0" encoding="utf-8"?>
<Properties xmlns="http://schemas.openxmlformats.org/officeDocument/2006/extended-properties" xmlns:vt="http://schemas.openxmlformats.org/officeDocument/2006/docPropsVTypes">
  <Template>Flow</Template>
  <TotalTime>1538</TotalTime>
  <Words>3410</Words>
  <Application>Microsoft Office PowerPoint</Application>
  <PresentationFormat>On-screen Show (4:3)</PresentationFormat>
  <Paragraphs>135</Paragraphs>
  <Slides>53</Slides>
  <Notes>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Flow</vt:lpstr>
      <vt:lpstr>Accommodating Learners with Disabilities in a Distance Education Environment </vt:lpstr>
      <vt:lpstr>Slide 2</vt:lpstr>
      <vt:lpstr>Table of Contents:</vt:lpstr>
      <vt:lpstr>Introduction</vt:lpstr>
      <vt:lpstr>Slide 5</vt:lpstr>
      <vt:lpstr>Slide 6</vt:lpstr>
      <vt:lpstr>Slide 7</vt:lpstr>
      <vt:lpstr>Slide 8</vt:lpstr>
      <vt:lpstr>Slide 9</vt:lpstr>
      <vt:lpstr>Slide 10</vt:lpstr>
      <vt:lpstr>Slide 11</vt:lpstr>
      <vt:lpstr>Defining Learners with Disabilities</vt:lpstr>
      <vt:lpstr>Slide 13</vt:lpstr>
      <vt:lpstr>Legislation</vt:lpstr>
      <vt:lpstr>Slide 15</vt:lpstr>
      <vt:lpstr>  Basic Requirements for Providing Access</vt:lpstr>
      <vt:lpstr>Slide 17</vt:lpstr>
      <vt:lpstr>Slide 18</vt:lpstr>
      <vt:lpstr>Slide 19</vt:lpstr>
      <vt:lpstr>Slide 20</vt:lpstr>
      <vt:lpstr>Slide 21</vt:lpstr>
      <vt:lpstr>Available Technologies</vt:lpstr>
      <vt:lpstr>Slide 23</vt:lpstr>
      <vt:lpstr>Slide 24</vt:lpstr>
      <vt:lpstr>Slide 25</vt:lpstr>
      <vt:lpstr>Slide 26</vt:lpstr>
      <vt:lpstr>Slide 27</vt:lpstr>
      <vt:lpstr>Slide 28</vt:lpstr>
      <vt:lpstr>Slide 29</vt:lpstr>
      <vt:lpstr> Low Vision </vt:lpstr>
      <vt:lpstr>Slide 31</vt:lpstr>
      <vt:lpstr>Slide 32</vt:lpstr>
      <vt:lpstr>Slide 33</vt:lpstr>
      <vt:lpstr>Slide 34</vt:lpstr>
      <vt:lpstr>Screen Readers </vt:lpstr>
      <vt:lpstr>Specialized Word Processing Software</vt:lpstr>
      <vt:lpstr>Slide 37</vt:lpstr>
      <vt:lpstr>Slide 38</vt:lpstr>
      <vt:lpstr>Slide 39</vt:lpstr>
      <vt:lpstr>   Blind Student Adaptive Devices </vt:lpstr>
      <vt:lpstr>Slide 41</vt:lpstr>
      <vt:lpstr>Slide 42</vt:lpstr>
      <vt:lpstr>Reading Machines</vt:lpstr>
      <vt:lpstr>Pointing Devices</vt:lpstr>
      <vt:lpstr>Slide 45</vt:lpstr>
      <vt:lpstr>Slide 46</vt:lpstr>
      <vt:lpstr>Speech Recognition </vt:lpstr>
      <vt:lpstr>Slide 48</vt:lpstr>
      <vt:lpstr>Implications</vt:lpstr>
      <vt:lpstr>Conclusion</vt:lpstr>
      <vt:lpstr>Slide 51</vt:lpstr>
      <vt:lpstr>References</vt:lpstr>
      <vt:lpstr>Slide 53</vt:lpstr>
    </vt:vector>
  </TitlesOfParts>
  <Company>Dakota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Accommodating Learners with Disabilities in a Distance Education Environment </dc:title>
  <dc:creator>aehanson6228</dc:creator>
  <cp:lastModifiedBy>aehanson6228</cp:lastModifiedBy>
  <cp:revision>90</cp:revision>
  <dcterms:created xsi:type="dcterms:W3CDTF">2007-12-10T18:58:56Z</dcterms:created>
  <dcterms:modified xsi:type="dcterms:W3CDTF">2007-12-11T20:37:49Z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0x0101008972FBCF376DCE4486E2BB78DB3B9A4C</vt:lpwstr>
  </property>
</Properties>
</file>